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7" r:id="rId7"/>
    <p:sldId id="269" r:id="rId8"/>
    <p:sldId id="266" r:id="rId9"/>
    <p:sldId id="270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E6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72784" autoAdjust="0"/>
  </p:normalViewPr>
  <p:slideViewPr>
    <p:cSldViewPr snapToGrid="0" snapToObjects="1">
      <p:cViewPr varScale="1">
        <p:scale>
          <a:sx n="76" d="100"/>
          <a:sy n="76" d="100"/>
        </p:scale>
        <p:origin x="-97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0800D-937B-46E0-A180-2223C5212BDF}" type="datetimeFigureOut">
              <a:rPr lang="en-US" smtClean="0"/>
              <a:t>6/19/18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4A75C-981E-4EB5-83F1-A41F7218F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97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4A75C-981E-4EB5-83F1-A41F7218F9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22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4A75C-981E-4EB5-83F1-A41F7218F9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3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4A75C-981E-4EB5-83F1-A41F7218F9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05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4A75C-981E-4EB5-83F1-A41F7218F9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34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4A75C-981E-4EB5-83F1-A41F7218F9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30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4A75C-981E-4EB5-83F1-A41F7218F9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41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4A75C-981E-4EB5-83F1-A41F7218F9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19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4A75C-981E-4EB5-83F1-A41F7218F9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69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4A75C-981E-4EB5-83F1-A41F7218F95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22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4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CDFA-998F-4EF5-8AE2-38B1FFA786B6}" type="datetime2">
              <a:rPr lang="en-US" smtClean="0"/>
              <a:t>Tuesday, June 19,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F99C-CF32-4CB5-91DA-D5C0216A6933}" type="datetime2">
              <a:rPr lang="en-US" smtClean="0"/>
              <a:t>Tuesday, June 19,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3610-C253-456B-A365-A5FA96AEF9B2}" type="datetime2">
              <a:rPr lang="en-US" smtClean="0"/>
              <a:t>Tuesday, June 19,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7454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E8E5-B180-439A-86D4-F5DBDEB72432}" type="datetime2">
              <a:rPr lang="en-US" smtClean="0"/>
              <a:t>Tuesday, June 19,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69600" y="18288"/>
            <a:ext cx="1422400" cy="329184"/>
          </a:xfrm>
        </p:spPr>
        <p:txBody>
          <a:bodyPr/>
          <a:lstStyle>
            <a:lvl1pPr algn="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8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22D6-3673-4C1D-92B5-E19ED2D9BA7A}" type="datetime2">
              <a:rPr lang="en-US" smtClean="0"/>
              <a:t>Tuesday, June 19,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69600" y="0"/>
            <a:ext cx="1422400" cy="329184"/>
          </a:xfrm>
        </p:spPr>
        <p:txBody>
          <a:bodyPr/>
          <a:lstStyle>
            <a:lvl1pPr algn="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3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A47E-06B7-410B-A5E2-71F91C678A3A}" type="datetime2">
              <a:rPr lang="en-US" smtClean="0"/>
              <a:t>Tuesday, June 19,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1"/>
            <a:ext cx="524256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1"/>
            <a:ext cx="524256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E3C4-4B3E-4535-B944-18A761A5923B}" type="datetime2">
              <a:rPr lang="en-US" smtClean="0"/>
              <a:t>Tuesday, June 19,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8F1-74A0-4A25-85FF-F8CA24C395DA}" type="datetime2">
              <a:rPr lang="en-US" smtClean="0"/>
              <a:t>Tuesday, June 19,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674D-0AAA-42F4-979A-7F5274D4B118}" type="datetime2">
              <a:rPr lang="en-US" smtClean="0"/>
              <a:t>Tuesday, June 19,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7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F350-DECE-49FD-8AE5-70459CAAA8BC}" type="datetime2">
              <a:rPr lang="en-US" smtClean="0"/>
              <a:t>Tuesday, June 19,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3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8D69-08BB-4D99-B217-859F7259C70D}" type="datetime2">
              <a:rPr lang="en-US" smtClean="0"/>
              <a:t>Tuesday, June 19,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745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D84B1D4-7CFB-4FE9-9296-6A9B9E646774}" type="datetime2">
              <a:rPr lang="en-US" smtClean="0"/>
              <a:t>Tuesday, June 19,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FB91591-2379-C043-B459-882AAFDD929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621" y="6338656"/>
            <a:ext cx="1651986" cy="4816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2934EC-8D0D-BE48-8FDF-80FA7FEB5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3772" y="1000543"/>
            <a:ext cx="8613913" cy="1927225"/>
          </a:xfrm>
        </p:spPr>
        <p:txBody>
          <a:bodyPr/>
          <a:lstStyle/>
          <a:p>
            <a:pPr algn="ctr"/>
            <a:r>
              <a:rPr lang="en-US" sz="4000" b="1" cap="none" dirty="0">
                <a:solidFill>
                  <a:srgbClr val="C00000"/>
                </a:solidFill>
              </a:rPr>
              <a:t>Cross-Core Prime+Probe Attacks </a:t>
            </a:r>
            <a:br>
              <a:rPr lang="en-US" sz="4000" b="1" cap="none" dirty="0">
                <a:solidFill>
                  <a:srgbClr val="C00000"/>
                </a:solidFill>
              </a:rPr>
            </a:br>
            <a:r>
              <a:rPr lang="en-US" sz="4000" b="1" cap="none" dirty="0">
                <a:solidFill>
                  <a:srgbClr val="C00000"/>
                </a:solidFill>
              </a:rPr>
              <a:t>on Non-inclusive Caches </a:t>
            </a:r>
            <a:endParaRPr lang="en-US" sz="4000" cap="none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8E03DB-AA97-8C40-892F-841782E7B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799" y="3982278"/>
            <a:ext cx="7861852" cy="17526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Mengjia Yan</a:t>
            </a:r>
            <a:r>
              <a:rPr lang="en-US" dirty="0"/>
              <a:t>, Read </a:t>
            </a:r>
            <a:r>
              <a:rPr lang="en-US" dirty="0" err="1"/>
              <a:t>Sprabery</a:t>
            </a:r>
            <a:r>
              <a:rPr lang="en-US" dirty="0"/>
              <a:t>, Bhargava </a:t>
            </a:r>
            <a:r>
              <a:rPr lang="en-US" dirty="0" err="1"/>
              <a:t>Gopireddy</a:t>
            </a:r>
            <a:r>
              <a:rPr lang="en-US" dirty="0"/>
              <a:t>, </a:t>
            </a:r>
          </a:p>
          <a:p>
            <a:pPr algn="ctr"/>
            <a:r>
              <a:rPr lang="en-US" dirty="0"/>
              <a:t>Christopher Fletcher, Roy Campbell, </a:t>
            </a:r>
            <a:r>
              <a:rPr lang="en-US" dirty="0" err="1"/>
              <a:t>Josep</a:t>
            </a:r>
            <a:r>
              <a:rPr lang="en-US" dirty="0"/>
              <a:t> </a:t>
            </a:r>
            <a:r>
              <a:rPr lang="en-US" dirty="0" err="1"/>
              <a:t>Torrellas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000" dirty="0"/>
              <a:t>University of Illinois at Urbana-Champaign</a:t>
            </a:r>
          </a:p>
        </p:txBody>
      </p:sp>
    </p:spTree>
    <p:extLst>
      <p:ext uri="{BB962C8B-B14F-4D97-AF65-F5344CB8AC3E}">
        <p14:creationId xmlns:p14="http://schemas.microsoft.com/office/powerpoint/2010/main" val="265275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7"/>
    </mc:Choice>
    <mc:Fallback xmlns="">
      <p:transition spd="slow" advTm="139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AA5F70-A24C-8A45-BED4-A5DD93B3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B25D81-4FE9-BE4B-AE3C-DF279EED6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Directory </a:t>
            </a:r>
            <a:r>
              <a:rPr lang="en-US" b="1" dirty="0"/>
              <a:t>=</a:t>
            </a:r>
            <a:r>
              <a:rPr lang="en-US" dirty="0"/>
              <a:t> The unified structure for conflict-based cache attacks</a:t>
            </a:r>
          </a:p>
          <a:p>
            <a:endParaRPr lang="en-US" dirty="0"/>
          </a:p>
          <a:p>
            <a:r>
              <a:rPr lang="en-US" altLang="zh-CN" dirty="0"/>
              <a:t>“</a:t>
            </a:r>
            <a:r>
              <a:rPr lang="en-US" dirty="0"/>
              <a:t>Attack Directories, Not Caches: Side-Channel Attacks in a Non-Inclusive World</a:t>
            </a:r>
            <a:r>
              <a:rPr lang="en-US" altLang="zh-CN" dirty="0"/>
              <a:t>” r</a:t>
            </a:r>
            <a:r>
              <a:rPr lang="en-US" dirty="0"/>
              <a:t>ecently accepted in IEEE Symposium on Security and Privacy (SP’19).</a:t>
            </a:r>
            <a:r>
              <a:rPr lang="zh-CN" altLang="en-US" dirty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i="1" dirty="0">
                <a:latin typeface="+mj-lt"/>
              </a:rPr>
              <a:t>More in the Paper</a:t>
            </a:r>
          </a:p>
          <a:p>
            <a:r>
              <a:rPr lang="en-US" dirty="0"/>
              <a:t>Eviction set construction algorithm.</a:t>
            </a:r>
          </a:p>
          <a:p>
            <a:r>
              <a:rPr lang="en-US" dirty="0"/>
              <a:t>Steps of reverse engineering the directory structure.</a:t>
            </a:r>
          </a:p>
          <a:p>
            <a:r>
              <a:rPr lang="en-US" dirty="0"/>
              <a:t>Root cause analysis of the the vulnerability</a:t>
            </a:r>
          </a:p>
          <a:p>
            <a:r>
              <a:rPr lang="en-US" dirty="0"/>
              <a:t>A multi-threaded high-bandwidth Evict+Reload attack.</a:t>
            </a:r>
          </a:p>
          <a:p>
            <a:r>
              <a:rPr lang="en-US" dirty="0"/>
              <a:t>Attack results on AMD machines.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6124F32-4287-EA4A-A7C4-B29C8E919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1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22BC4B-9213-6049-A3B2-2376FD23C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Modern Cache Hierarchies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2DD346-8801-CC49-9D3E-5DA421810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11356428" cy="5168348"/>
          </a:xfrm>
        </p:spPr>
        <p:txBody>
          <a:bodyPr>
            <a:normAutofit/>
          </a:bodyPr>
          <a:lstStyle/>
          <a:p>
            <a:r>
              <a:rPr lang="en-US" dirty="0"/>
              <a:t>Modern systems are moving to non-inclusive cache hierarchies</a:t>
            </a:r>
          </a:p>
          <a:p>
            <a:pPr lvl="1"/>
            <a:r>
              <a:rPr lang="en-US" dirty="0"/>
              <a:t>Latest Intel server processor uses non-inclusive caches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1400" dirty="0"/>
          </a:p>
          <a:p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r>
              <a:rPr lang="en-US" dirty="0"/>
              <a:t>Existing conflict-based attacks do not work on sliced non-inclusive caches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03A58F2-9B35-E44A-B2F2-A242539E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F4A2A512-9CC0-9447-95AB-D20F0CA18E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534761"/>
              </p:ext>
            </p:extLst>
          </p:nvPr>
        </p:nvGraphicFramePr>
        <p:xfrm>
          <a:off x="694585" y="2595328"/>
          <a:ext cx="5982499" cy="208920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93092">
                  <a:extLst>
                    <a:ext uri="{9D8B030D-6E8A-4147-A177-3AD203B41FA5}">
                      <a16:colId xmlns:a16="http://schemas.microsoft.com/office/drawing/2014/main" xmlns="" val="2949888056"/>
                    </a:ext>
                  </a:extLst>
                </a:gridCol>
                <a:gridCol w="2446206">
                  <a:extLst>
                    <a:ext uri="{9D8B030D-6E8A-4147-A177-3AD203B41FA5}">
                      <a16:colId xmlns:a16="http://schemas.microsoft.com/office/drawing/2014/main" xmlns="" val="1607188322"/>
                    </a:ext>
                  </a:extLst>
                </a:gridCol>
                <a:gridCol w="2743201">
                  <a:extLst>
                    <a:ext uri="{9D8B030D-6E8A-4147-A177-3AD203B41FA5}">
                      <a16:colId xmlns:a16="http://schemas.microsoft.com/office/drawing/2014/main" xmlns="" val="1153388091"/>
                    </a:ext>
                  </a:extLst>
                </a:gridCol>
              </a:tblGrid>
              <a:tr h="696402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Skylake-S</a:t>
                      </a:r>
                    </a:p>
                    <a:p>
                      <a:pPr algn="ctr"/>
                      <a:r>
                        <a:rPr lang="en-US" sz="1800" dirty="0"/>
                        <a:t>(Sep 2015)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Skylake-X/Skylake-SP</a:t>
                      </a:r>
                    </a:p>
                    <a:p>
                      <a:pPr algn="ctr"/>
                      <a:r>
                        <a:rPr lang="en-US" sz="1800" dirty="0"/>
                        <a:t>(Jun 2017)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00409073"/>
                  </a:ext>
                </a:extLst>
              </a:tr>
              <a:tr h="69640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256KB/core </a:t>
                      </a:r>
                    </a:p>
                    <a:p>
                      <a:pPr algn="ctr"/>
                      <a:r>
                        <a:rPr lang="en-US" sz="1800" dirty="0"/>
                        <a:t>16-way, inclusive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1MB/core</a:t>
                      </a:r>
                    </a:p>
                    <a:p>
                      <a:pPr algn="ctr"/>
                      <a:r>
                        <a:rPr lang="en-US" sz="1800" dirty="0"/>
                        <a:t>16-way, inclusive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04627258"/>
                  </a:ext>
                </a:extLst>
              </a:tr>
              <a:tr h="69640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LLC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2MB/core </a:t>
                      </a:r>
                    </a:p>
                    <a:p>
                      <a:pPr algn="ctr"/>
                      <a:r>
                        <a:rPr lang="en-US" sz="1800" dirty="0"/>
                        <a:t>16-way, </a:t>
                      </a:r>
                      <a:r>
                        <a:rPr lang="en-US" sz="1800" b="1" dirty="0"/>
                        <a:t>inclusive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1.375MB/core</a:t>
                      </a:r>
                    </a:p>
                    <a:p>
                      <a:pPr algn="ctr"/>
                      <a:r>
                        <a:rPr lang="en-US" sz="1800" dirty="0"/>
                        <a:t>11-way, </a:t>
                      </a:r>
                      <a:r>
                        <a:rPr lang="en-US" sz="1800" b="1" dirty="0"/>
                        <a:t>non-inclusive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4544312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69466C57-DFFE-C046-8969-4E34050AC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004228"/>
              </p:ext>
            </p:extLst>
          </p:nvPr>
        </p:nvGraphicFramePr>
        <p:xfrm>
          <a:off x="7331557" y="2584451"/>
          <a:ext cx="3979997" cy="2072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55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14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90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40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84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Core 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LLC</a:t>
                      </a:r>
                    </a:p>
                    <a:p>
                      <a:pPr algn="ctr"/>
                      <a:r>
                        <a:rPr lang="en-US" sz="1400" dirty="0"/>
                        <a:t>Slice 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LLC</a:t>
                      </a:r>
                    </a:p>
                    <a:p>
                      <a:pPr algn="ctr"/>
                      <a:r>
                        <a:rPr lang="en-US" sz="1400" dirty="0"/>
                        <a:t>Slice 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Core 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84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Core 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LLC</a:t>
                      </a:r>
                    </a:p>
                    <a:p>
                      <a:pPr algn="ctr"/>
                      <a:r>
                        <a:rPr lang="en-US" sz="1400" dirty="0"/>
                        <a:t>Slice 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LLC</a:t>
                      </a:r>
                    </a:p>
                    <a:p>
                      <a:pPr algn="ctr"/>
                      <a:r>
                        <a:rPr lang="en-US" sz="1400" dirty="0"/>
                        <a:t>Slice 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Core 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84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Core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LLC</a:t>
                      </a:r>
                    </a:p>
                    <a:p>
                      <a:pPr algn="ctr"/>
                      <a:r>
                        <a:rPr lang="en-US" sz="1400" dirty="0"/>
                        <a:t>Slice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LLC</a:t>
                      </a:r>
                    </a:p>
                    <a:p>
                      <a:pPr algn="ctr"/>
                      <a:r>
                        <a:rPr lang="en-US" sz="1400" dirty="0"/>
                        <a:t>Slice 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Core 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84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Core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LLC</a:t>
                      </a:r>
                    </a:p>
                    <a:p>
                      <a:pPr algn="ctr"/>
                      <a:r>
                        <a:rPr lang="en-US" sz="1400" dirty="0"/>
                        <a:t>Slice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LLC</a:t>
                      </a:r>
                    </a:p>
                    <a:p>
                      <a:pPr algn="ctr"/>
                      <a:r>
                        <a:rPr lang="en-US" sz="1400" dirty="0"/>
                        <a:t>Slice 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Core 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7724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"/>
    </mc:Choice>
    <mc:Fallback xmlns="">
      <p:transition spd="slow" advTm="5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Table 65">
            <a:extLst>
              <a:ext uri="{FF2B5EF4-FFF2-40B4-BE49-F238E27FC236}">
                <a16:creationId xmlns:a16="http://schemas.microsoft.com/office/drawing/2014/main" xmlns="" id="{00DCAA2C-2B1D-42DC-972F-5B7B44CAD0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04100"/>
              </p:ext>
            </p:extLst>
          </p:nvPr>
        </p:nvGraphicFramePr>
        <p:xfrm>
          <a:off x="7193898" y="4145891"/>
          <a:ext cx="2062896" cy="75438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578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78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78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78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78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578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578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5786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97E41A-1DBB-3540-9E46-66CF43613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Prime+Probe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3B24D9-54FE-C84A-ADC2-5723E2787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745429"/>
          </a:xfrm>
        </p:spPr>
        <p:txBody>
          <a:bodyPr/>
          <a:lstStyle/>
          <a:p>
            <a:r>
              <a:rPr lang="en-US" dirty="0"/>
              <a:t>Lack of Visibility into the Victim’s Private Cache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1F9752D-2135-E14A-927F-51412BA50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F734940-E889-AD4C-A84B-265E2DC60D2D}"/>
              </a:ext>
            </a:extLst>
          </p:cNvPr>
          <p:cNvSpPr/>
          <p:nvPr/>
        </p:nvSpPr>
        <p:spPr>
          <a:xfrm>
            <a:off x="3478234" y="2074528"/>
            <a:ext cx="250635" cy="250673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5ABC70D-22AB-FD48-91ED-3BE94F5D0002}"/>
              </a:ext>
            </a:extLst>
          </p:cNvPr>
          <p:cNvSpPr txBox="1"/>
          <p:nvPr/>
        </p:nvSpPr>
        <p:spPr>
          <a:xfrm>
            <a:off x="3739698" y="2028706"/>
            <a:ext cx="1523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a typeface="Cambria" charset="0"/>
                <a:cs typeface="Cambria" charset="0"/>
              </a:rPr>
              <a:t>target address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DB99BC9-EC42-024A-A70F-37E0C702B0F0}"/>
              </a:ext>
            </a:extLst>
          </p:cNvPr>
          <p:cNvSpPr/>
          <p:nvPr/>
        </p:nvSpPr>
        <p:spPr>
          <a:xfrm>
            <a:off x="5652461" y="2132366"/>
            <a:ext cx="250635" cy="2506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16A2936-7C84-1748-AEA0-CEB45EEFA4A9}"/>
              </a:ext>
            </a:extLst>
          </p:cNvPr>
          <p:cNvSpPr txBox="1"/>
          <p:nvPr/>
        </p:nvSpPr>
        <p:spPr>
          <a:xfrm>
            <a:off x="5903096" y="2074528"/>
            <a:ext cx="1911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a typeface="Cambria" charset="0"/>
                <a:cs typeface="Cambria" charset="0"/>
              </a:rPr>
              <a:t>eviction addresses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3265F242-6978-0542-8AE5-D2B62FB8A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589706"/>
              </p:ext>
            </p:extLst>
          </p:nvPr>
        </p:nvGraphicFramePr>
        <p:xfrm>
          <a:off x="1985468" y="3067426"/>
          <a:ext cx="1032176" cy="75438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580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36E57924-EC8C-4749-A797-A7CABCEFF5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376314"/>
              </p:ext>
            </p:extLst>
          </p:nvPr>
        </p:nvGraphicFramePr>
        <p:xfrm>
          <a:off x="3217074" y="3067426"/>
          <a:ext cx="1032176" cy="75438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580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345EF7F0-916B-B646-B3EE-E17927F06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373692"/>
              </p:ext>
            </p:extLst>
          </p:nvPr>
        </p:nvGraphicFramePr>
        <p:xfrm>
          <a:off x="2197661" y="4092658"/>
          <a:ext cx="2062896" cy="75438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578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78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78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78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78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578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578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5786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2871CED-BE8F-E34F-ADFA-2CE06F4E8B80}"/>
              </a:ext>
            </a:extLst>
          </p:cNvPr>
          <p:cNvSpPr txBox="1"/>
          <p:nvPr/>
        </p:nvSpPr>
        <p:spPr>
          <a:xfrm>
            <a:off x="2075976" y="2385517"/>
            <a:ext cx="896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ea typeface="Cambria" charset="0"/>
                <a:cs typeface="Cambria" charset="0"/>
              </a:rPr>
              <a:t>victim</a:t>
            </a:r>
          </a:p>
          <a:p>
            <a:r>
              <a:rPr lang="en-US" altLang="zh-CN" dirty="0">
                <a:ea typeface="Cambria" charset="0"/>
                <a:cs typeface="Cambria" charset="0"/>
              </a:rPr>
              <a:t>cache 0</a:t>
            </a:r>
            <a:endParaRPr lang="en-US" dirty="0">
              <a:ea typeface="Cambria" charset="0"/>
              <a:cs typeface="Cambria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9710747-6B2B-094A-B5B4-905C86F0B4D0}"/>
              </a:ext>
            </a:extLst>
          </p:cNvPr>
          <p:cNvSpPr txBox="1"/>
          <p:nvPr/>
        </p:nvSpPr>
        <p:spPr>
          <a:xfrm>
            <a:off x="3222608" y="2435197"/>
            <a:ext cx="941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ea typeface="Cambria" charset="0"/>
                <a:cs typeface="Cambria" charset="0"/>
              </a:rPr>
              <a:t>attacker</a:t>
            </a:r>
          </a:p>
          <a:p>
            <a:r>
              <a:rPr lang="en-US" altLang="zh-CN" dirty="0">
                <a:ea typeface="Cambria" charset="0"/>
                <a:cs typeface="Cambria" charset="0"/>
              </a:rPr>
              <a:t>cache 1</a:t>
            </a:r>
            <a:endParaRPr lang="en-US" dirty="0">
              <a:ea typeface="Cambria" charset="0"/>
              <a:cs typeface="Cambria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9EC2F20-8B2D-0D4E-9047-32797844AB75}"/>
              </a:ext>
            </a:extLst>
          </p:cNvPr>
          <p:cNvSpPr txBox="1"/>
          <p:nvPr/>
        </p:nvSpPr>
        <p:spPr>
          <a:xfrm>
            <a:off x="553560" y="4425516"/>
            <a:ext cx="1740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a typeface="Cambria" charset="0"/>
                <a:cs typeface="Cambria" charset="0"/>
              </a:rPr>
              <a:t>insert to LLC.</a:t>
            </a:r>
          </a:p>
          <a:p>
            <a:r>
              <a:rPr lang="en-US" dirty="0">
                <a:ea typeface="Cambria" charset="0"/>
                <a:cs typeface="Cambria" charset="0"/>
              </a:rPr>
              <a:t>cache conflict.</a:t>
            </a: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xmlns="" id="{BED9626C-828C-2041-9ED3-6B9C8FF5ECCD}"/>
              </a:ext>
            </a:extLst>
          </p:cNvPr>
          <p:cNvSpPr/>
          <p:nvPr/>
        </p:nvSpPr>
        <p:spPr>
          <a:xfrm rot="14043507">
            <a:off x="1642817" y="3257773"/>
            <a:ext cx="1208413" cy="1334242"/>
          </a:xfrm>
          <a:prstGeom prst="arc">
            <a:avLst>
              <a:gd name="adj1" fmla="val 13796368"/>
              <a:gd name="adj2" fmla="val 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0DEAA6D-240F-CA4F-B623-5AB0E6EFF0C2}"/>
              </a:ext>
            </a:extLst>
          </p:cNvPr>
          <p:cNvSpPr txBox="1"/>
          <p:nvPr/>
        </p:nvSpPr>
        <p:spPr>
          <a:xfrm>
            <a:off x="1030573" y="2476566"/>
            <a:ext cx="10711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a typeface="Cambria" charset="0"/>
                <a:cs typeface="Cambria" charset="0"/>
              </a:rPr>
              <a:t>evict an</a:t>
            </a:r>
          </a:p>
          <a:p>
            <a:r>
              <a:rPr lang="en-US" dirty="0">
                <a:ea typeface="Cambria" charset="0"/>
                <a:cs typeface="Cambria" charset="0"/>
              </a:rPr>
              <a:t>inclusion </a:t>
            </a:r>
          </a:p>
          <a:p>
            <a:r>
              <a:rPr lang="en-US" dirty="0">
                <a:ea typeface="Cambria" charset="0"/>
                <a:cs typeface="Cambria" charset="0"/>
              </a:rPr>
              <a:t>victim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A5AE79C-2FDC-0D46-BDD6-E805DAD23558}"/>
              </a:ext>
            </a:extLst>
          </p:cNvPr>
          <p:cNvSpPr txBox="1"/>
          <p:nvPr/>
        </p:nvSpPr>
        <p:spPr>
          <a:xfrm>
            <a:off x="1922142" y="5769652"/>
            <a:ext cx="2081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ea typeface="Cambria" charset="0"/>
                <a:cs typeface="Cambria" charset="0"/>
              </a:rPr>
              <a:t>(a) inclusive cache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FA4469FB-A4F6-C94E-AD83-759422A9E0B2}"/>
              </a:ext>
            </a:extLst>
          </p:cNvPr>
          <p:cNvCxnSpPr>
            <a:cxnSpLocks/>
          </p:cNvCxnSpPr>
          <p:nvPr/>
        </p:nvCxnSpPr>
        <p:spPr>
          <a:xfrm flipV="1">
            <a:off x="1697411" y="3944217"/>
            <a:ext cx="9973302" cy="261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xmlns="" id="{00181481-5B16-7C4C-B18D-D88C3FEDB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116957"/>
              </p:ext>
            </p:extLst>
          </p:nvPr>
        </p:nvGraphicFramePr>
        <p:xfrm>
          <a:off x="6976996" y="3065818"/>
          <a:ext cx="1032176" cy="75438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580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xmlns="" id="{C2A7AD4F-FE36-574E-915E-E932B7F1B3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062156"/>
              </p:ext>
            </p:extLst>
          </p:nvPr>
        </p:nvGraphicFramePr>
        <p:xfrm>
          <a:off x="8208602" y="3065818"/>
          <a:ext cx="1032176" cy="75438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580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CE175509-8930-0E4F-85E5-4D3FA88448E2}"/>
              </a:ext>
            </a:extLst>
          </p:cNvPr>
          <p:cNvSpPr txBox="1"/>
          <p:nvPr/>
        </p:nvSpPr>
        <p:spPr>
          <a:xfrm>
            <a:off x="5759105" y="4402287"/>
            <a:ext cx="20008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a typeface="Cambria" charset="0"/>
                <a:cs typeface="Cambria" charset="0"/>
              </a:rPr>
              <a:t>insert to LLC.</a:t>
            </a:r>
          </a:p>
          <a:p>
            <a:r>
              <a:rPr lang="en-US" b="1" dirty="0">
                <a:ea typeface="Cambria" charset="0"/>
                <a:cs typeface="Cambria" charset="0"/>
              </a:rPr>
              <a:t>No conflict</a:t>
            </a:r>
          </a:p>
          <a:p>
            <a:r>
              <a:rPr lang="en-US" b="1" dirty="0">
                <a:ea typeface="Cambria" charset="0"/>
                <a:cs typeface="Cambria" charset="0"/>
              </a:rPr>
              <a:t>No inclusion victim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59EE888B-786D-9442-9A82-E649507F7FC3}"/>
              </a:ext>
            </a:extLst>
          </p:cNvPr>
          <p:cNvSpPr txBox="1"/>
          <p:nvPr/>
        </p:nvSpPr>
        <p:spPr>
          <a:xfrm>
            <a:off x="6747973" y="5753886"/>
            <a:ext cx="2574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ea typeface="Cambria" charset="0"/>
                <a:cs typeface="Cambria" charset="0"/>
              </a:rPr>
              <a:t>(b) non-inclusive cache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D7A4CA9A-7D68-4841-A306-AA54BD4E260B}"/>
              </a:ext>
            </a:extLst>
          </p:cNvPr>
          <p:cNvSpPr txBox="1"/>
          <p:nvPr/>
        </p:nvSpPr>
        <p:spPr>
          <a:xfrm>
            <a:off x="10670034" y="3144903"/>
            <a:ext cx="891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ea typeface="Cambria" charset="0"/>
                <a:cs typeface="Cambria" charset="0"/>
              </a:rPr>
              <a:t>p</a:t>
            </a:r>
            <a:r>
              <a:rPr lang="en-US">
                <a:ea typeface="Cambria" charset="0"/>
                <a:cs typeface="Cambria" charset="0"/>
              </a:rPr>
              <a:t>rivate </a:t>
            </a:r>
            <a:endParaRPr lang="en-US" dirty="0">
              <a:ea typeface="Cambria" charset="0"/>
              <a:cs typeface="Cambria" charset="0"/>
            </a:endParaRPr>
          </a:p>
          <a:p>
            <a:pPr algn="ctr"/>
            <a:r>
              <a:rPr lang="en-US" dirty="0">
                <a:ea typeface="Cambria" charset="0"/>
                <a:cs typeface="Cambria" charset="0"/>
              </a:rPr>
              <a:t>caches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15F5C74-FDC3-DF47-9F39-CF5FC27ECD27}"/>
              </a:ext>
            </a:extLst>
          </p:cNvPr>
          <p:cNvSpPr txBox="1"/>
          <p:nvPr/>
        </p:nvSpPr>
        <p:spPr>
          <a:xfrm>
            <a:off x="10681390" y="4081713"/>
            <a:ext cx="8212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ea typeface="Cambria" charset="0"/>
                <a:cs typeface="Cambria" charset="0"/>
              </a:rPr>
              <a:t>shared</a:t>
            </a:r>
          </a:p>
          <a:p>
            <a:pPr algn="ctr"/>
            <a:r>
              <a:rPr lang="en-US" dirty="0">
                <a:ea typeface="Cambria" charset="0"/>
                <a:cs typeface="Cambria" charset="0"/>
              </a:rPr>
              <a:t>cache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97F1BFC2-6C42-4A44-BBA7-D0F8548232D2}"/>
              </a:ext>
            </a:extLst>
          </p:cNvPr>
          <p:cNvSpPr/>
          <p:nvPr/>
        </p:nvSpPr>
        <p:spPr>
          <a:xfrm>
            <a:off x="1988438" y="3316917"/>
            <a:ext cx="250635" cy="250673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F2F96704-9BF4-4BD0-8B8E-320AD9CB7405}"/>
              </a:ext>
            </a:extLst>
          </p:cNvPr>
          <p:cNvSpPr/>
          <p:nvPr/>
        </p:nvSpPr>
        <p:spPr>
          <a:xfrm>
            <a:off x="2197598" y="4338389"/>
            <a:ext cx="250635" cy="250673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E6FBD288-F185-48E5-AAF9-110E63E27121}"/>
              </a:ext>
            </a:extLst>
          </p:cNvPr>
          <p:cNvCxnSpPr>
            <a:endCxn id="10" idx="1"/>
          </p:cNvCxnSpPr>
          <p:nvPr/>
        </p:nvCxnSpPr>
        <p:spPr>
          <a:xfrm flipV="1">
            <a:off x="1409354" y="3444616"/>
            <a:ext cx="576114" cy="4996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23972BCD-39C1-43FF-91A3-1399F5F81330}"/>
              </a:ext>
            </a:extLst>
          </p:cNvPr>
          <p:cNvCxnSpPr>
            <a:cxnSpLocks/>
            <a:endCxn id="38" idx="1"/>
          </p:cNvCxnSpPr>
          <p:nvPr/>
        </p:nvCxnSpPr>
        <p:spPr>
          <a:xfrm>
            <a:off x="1409354" y="3944217"/>
            <a:ext cx="788244" cy="5195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89FF8D0B-3EF8-42BB-B352-834020FE3BE3}"/>
              </a:ext>
            </a:extLst>
          </p:cNvPr>
          <p:cNvSpPr txBox="1"/>
          <p:nvPr/>
        </p:nvSpPr>
        <p:spPr>
          <a:xfrm>
            <a:off x="243059" y="3279410"/>
            <a:ext cx="1508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Victim’s line duplicates in L1 and L2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AEFFEF36-525E-440A-A69F-672B54FCA64C}"/>
              </a:ext>
            </a:extLst>
          </p:cNvPr>
          <p:cNvSpPr/>
          <p:nvPr/>
        </p:nvSpPr>
        <p:spPr>
          <a:xfrm>
            <a:off x="2200777" y="5130150"/>
            <a:ext cx="250635" cy="2506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1CD5C41F-9BB3-4BAB-A605-590ED3E956B1}"/>
              </a:ext>
            </a:extLst>
          </p:cNvPr>
          <p:cNvSpPr/>
          <p:nvPr/>
        </p:nvSpPr>
        <p:spPr>
          <a:xfrm>
            <a:off x="2455799" y="4344279"/>
            <a:ext cx="250635" cy="2506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58D1349E-C247-4A8A-8F14-DAF6E986B6CB}"/>
              </a:ext>
            </a:extLst>
          </p:cNvPr>
          <p:cNvSpPr/>
          <p:nvPr/>
        </p:nvSpPr>
        <p:spPr>
          <a:xfrm>
            <a:off x="2719150" y="4341027"/>
            <a:ext cx="250635" cy="2506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CCDD77E5-BD4A-41B5-A31B-9DAB691E1460}"/>
              </a:ext>
            </a:extLst>
          </p:cNvPr>
          <p:cNvSpPr/>
          <p:nvPr/>
        </p:nvSpPr>
        <p:spPr>
          <a:xfrm>
            <a:off x="3483744" y="3312790"/>
            <a:ext cx="250635" cy="2506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A77E78BE-EEBB-404F-98C3-449E4F76949D}"/>
              </a:ext>
            </a:extLst>
          </p:cNvPr>
          <p:cNvSpPr/>
          <p:nvPr/>
        </p:nvSpPr>
        <p:spPr>
          <a:xfrm>
            <a:off x="2972107" y="4345159"/>
            <a:ext cx="250635" cy="2506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04C575D7-38BF-4F5F-A5D0-F6797B17EE0A}"/>
              </a:ext>
            </a:extLst>
          </p:cNvPr>
          <p:cNvSpPr/>
          <p:nvPr/>
        </p:nvSpPr>
        <p:spPr>
          <a:xfrm>
            <a:off x="3736001" y="3311478"/>
            <a:ext cx="250635" cy="2506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E98F5C96-C403-45AE-8EEE-7F40FEC424BB}"/>
              </a:ext>
            </a:extLst>
          </p:cNvPr>
          <p:cNvSpPr/>
          <p:nvPr/>
        </p:nvSpPr>
        <p:spPr>
          <a:xfrm>
            <a:off x="3227599" y="4344790"/>
            <a:ext cx="250635" cy="2506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B0451540-0F90-4DEB-84EC-1A7C9BF7010F}"/>
              </a:ext>
            </a:extLst>
          </p:cNvPr>
          <p:cNvSpPr/>
          <p:nvPr/>
        </p:nvSpPr>
        <p:spPr>
          <a:xfrm>
            <a:off x="3484910" y="4344790"/>
            <a:ext cx="250635" cy="2506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9A10800D-DBD7-4320-819F-DD6964F0F6F2}"/>
              </a:ext>
            </a:extLst>
          </p:cNvPr>
          <p:cNvSpPr/>
          <p:nvPr/>
        </p:nvSpPr>
        <p:spPr>
          <a:xfrm>
            <a:off x="3745490" y="4344790"/>
            <a:ext cx="250635" cy="2506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0978D96E-83BA-4480-BF42-494A09603723}"/>
              </a:ext>
            </a:extLst>
          </p:cNvPr>
          <p:cNvSpPr/>
          <p:nvPr/>
        </p:nvSpPr>
        <p:spPr>
          <a:xfrm>
            <a:off x="4003166" y="4344807"/>
            <a:ext cx="250635" cy="2506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05BB15FF-294C-4F31-829D-2496C179382A}"/>
              </a:ext>
            </a:extLst>
          </p:cNvPr>
          <p:cNvSpPr/>
          <p:nvPr/>
        </p:nvSpPr>
        <p:spPr>
          <a:xfrm>
            <a:off x="3996080" y="3312790"/>
            <a:ext cx="250635" cy="2506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BE38BA8-0BD7-754E-B4AC-BFF13A19463B}"/>
              </a:ext>
            </a:extLst>
          </p:cNvPr>
          <p:cNvSpPr/>
          <p:nvPr/>
        </p:nvSpPr>
        <p:spPr>
          <a:xfrm>
            <a:off x="2197661" y="5130579"/>
            <a:ext cx="250635" cy="2506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537F054D-BCC1-421A-87CC-D3C9119D936C}"/>
              </a:ext>
            </a:extLst>
          </p:cNvPr>
          <p:cNvSpPr/>
          <p:nvPr/>
        </p:nvSpPr>
        <p:spPr>
          <a:xfrm>
            <a:off x="6977001" y="3310020"/>
            <a:ext cx="250635" cy="250673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7DE8124E-C4AC-4810-B02C-B48CBC62B75D}"/>
              </a:ext>
            </a:extLst>
          </p:cNvPr>
          <p:cNvSpPr txBox="1"/>
          <p:nvPr/>
        </p:nvSpPr>
        <p:spPr>
          <a:xfrm>
            <a:off x="5443004" y="3327470"/>
            <a:ext cx="1508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Victim’s line does not exist in L2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17A8FE91-4033-4B5C-A270-9FA53D40831A}"/>
              </a:ext>
            </a:extLst>
          </p:cNvPr>
          <p:cNvCxnSpPr>
            <a:cxnSpLocks/>
          </p:cNvCxnSpPr>
          <p:nvPr/>
        </p:nvCxnSpPr>
        <p:spPr>
          <a:xfrm>
            <a:off x="6372464" y="3919624"/>
            <a:ext cx="788244" cy="5195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AB0C01BB-E511-4A9F-AF5F-73C9F24CFA2E}"/>
              </a:ext>
            </a:extLst>
          </p:cNvPr>
          <p:cNvSpPr/>
          <p:nvPr/>
        </p:nvSpPr>
        <p:spPr>
          <a:xfrm>
            <a:off x="7458792" y="4397658"/>
            <a:ext cx="250635" cy="2506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14A095CF-832A-468D-8830-6B01E35A701B}"/>
              </a:ext>
            </a:extLst>
          </p:cNvPr>
          <p:cNvSpPr/>
          <p:nvPr/>
        </p:nvSpPr>
        <p:spPr>
          <a:xfrm>
            <a:off x="7722143" y="4394406"/>
            <a:ext cx="250635" cy="2506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41C4B805-AFB9-49E5-826B-DCC548DF21F5}"/>
              </a:ext>
            </a:extLst>
          </p:cNvPr>
          <p:cNvSpPr/>
          <p:nvPr/>
        </p:nvSpPr>
        <p:spPr>
          <a:xfrm>
            <a:off x="7975100" y="4398538"/>
            <a:ext cx="250635" cy="2506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3F2BD1F4-4F11-46DB-89CD-554432CAA63D}"/>
              </a:ext>
            </a:extLst>
          </p:cNvPr>
          <p:cNvSpPr/>
          <p:nvPr/>
        </p:nvSpPr>
        <p:spPr>
          <a:xfrm>
            <a:off x="8230592" y="4398169"/>
            <a:ext cx="250635" cy="2506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D5FCCC43-3DDC-4F35-91E6-E1C583311D90}"/>
              </a:ext>
            </a:extLst>
          </p:cNvPr>
          <p:cNvSpPr/>
          <p:nvPr/>
        </p:nvSpPr>
        <p:spPr>
          <a:xfrm>
            <a:off x="8487903" y="4398169"/>
            <a:ext cx="250635" cy="2506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1D8EFB4D-FFD6-4103-90C7-529D5F657423}"/>
              </a:ext>
            </a:extLst>
          </p:cNvPr>
          <p:cNvSpPr/>
          <p:nvPr/>
        </p:nvSpPr>
        <p:spPr>
          <a:xfrm>
            <a:off x="8748483" y="4398169"/>
            <a:ext cx="250635" cy="2506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DC3E38F8-6C55-4C14-90A8-249E7B243722}"/>
              </a:ext>
            </a:extLst>
          </p:cNvPr>
          <p:cNvSpPr/>
          <p:nvPr/>
        </p:nvSpPr>
        <p:spPr>
          <a:xfrm>
            <a:off x="9006159" y="4398186"/>
            <a:ext cx="250635" cy="2506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0926EB29-0CDF-4F0E-89E8-E32B9056DE3C}"/>
              </a:ext>
            </a:extLst>
          </p:cNvPr>
          <p:cNvSpPr/>
          <p:nvPr/>
        </p:nvSpPr>
        <p:spPr>
          <a:xfrm>
            <a:off x="7186252" y="5241040"/>
            <a:ext cx="250635" cy="2506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3F4AA131-6C85-4639-BF4A-84E310734486}"/>
              </a:ext>
            </a:extLst>
          </p:cNvPr>
          <p:cNvSpPr/>
          <p:nvPr/>
        </p:nvSpPr>
        <p:spPr>
          <a:xfrm>
            <a:off x="1978156" y="4145891"/>
            <a:ext cx="2477836" cy="6339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7597585-7D97-4505-A03E-B8C14173CF1B}"/>
              </a:ext>
            </a:extLst>
          </p:cNvPr>
          <p:cNvSpPr txBox="1"/>
          <p:nvPr/>
        </p:nvSpPr>
        <p:spPr>
          <a:xfrm>
            <a:off x="4448102" y="4130062"/>
            <a:ext cx="1053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eviction set (EV)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140E468F-7B64-4448-BBB5-70412A0BC5D0}"/>
              </a:ext>
            </a:extLst>
          </p:cNvPr>
          <p:cNvSpPr txBox="1"/>
          <p:nvPr/>
        </p:nvSpPr>
        <p:spPr>
          <a:xfrm>
            <a:off x="7085205" y="2419487"/>
            <a:ext cx="896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ea typeface="Cambria" charset="0"/>
                <a:cs typeface="Cambria" charset="0"/>
              </a:rPr>
              <a:t>victim</a:t>
            </a:r>
          </a:p>
          <a:p>
            <a:r>
              <a:rPr lang="en-US" altLang="zh-CN" dirty="0">
                <a:ea typeface="Cambria" charset="0"/>
                <a:cs typeface="Cambria" charset="0"/>
              </a:rPr>
              <a:t>cache 0</a:t>
            </a:r>
            <a:endParaRPr lang="en-US" dirty="0">
              <a:ea typeface="Cambria" charset="0"/>
              <a:cs typeface="Cambria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1D1005E4-685E-3148-A351-BAF8B583E7AA}"/>
              </a:ext>
            </a:extLst>
          </p:cNvPr>
          <p:cNvSpPr txBox="1"/>
          <p:nvPr/>
        </p:nvSpPr>
        <p:spPr>
          <a:xfrm>
            <a:off x="8252013" y="2435197"/>
            <a:ext cx="941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ea typeface="Cambria" charset="0"/>
                <a:cs typeface="Cambria" charset="0"/>
              </a:rPr>
              <a:t>attacker</a:t>
            </a:r>
          </a:p>
          <a:p>
            <a:r>
              <a:rPr lang="en-US" altLang="zh-CN" dirty="0">
                <a:ea typeface="Cambria" charset="0"/>
                <a:cs typeface="Cambria" charset="0"/>
              </a:rPr>
              <a:t>cache 1</a:t>
            </a:r>
            <a:endParaRPr lang="en-US" dirty="0">
              <a:ea typeface="Cambria" charset="0"/>
              <a:cs typeface="Cambria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952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9"/>
    </mc:Choice>
    <mc:Fallback xmlns="">
      <p:transition spd="slow" advTm="108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79167E-6 -3.7037E-6 L 0.02057 -0.11412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9" y="-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-3.7037E-7 L 0.06224 -0.1493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4" y="-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79 4.81481E-6 L 0.0004 -0.11551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33333E-6 L -0.03425 -3.33333E-6 C -0.04961 -3.33333E-6 -0.06849 0.10556 -0.06849 0.19121 L -0.06849 0.38264 " pathEditMode="relative" rAng="0" ptsTypes="AAAA">
                                      <p:cBhvr>
                                        <p:cTn id="6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4" y="1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85185E-6 L -0.02617 -1.85185E-6 C -0.03789 -1.85185E-6 -0.05222 0.15046 -0.05222 0.27269 L -0.05222 0.54537 " pathEditMode="relative" rAng="0" ptsTypes="AAAA">
                                      <p:cBhvr>
                                        <p:cTn id="7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7" y="2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16667E-7 -0.00278 L 0.00078 -0.12338 " pathEditMode="relative" rAng="0" ptsTypes="AA">
                                      <p:cBhvr>
                                        <p:cTn id="9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 animBg="1"/>
      <p:bldP spid="21" grpId="0"/>
      <p:bldP spid="33" grpId="0"/>
      <p:bldP spid="37" grpId="0" animBg="1"/>
      <p:bldP spid="37" grpId="1" animBg="1"/>
      <p:bldP spid="38" grpId="0" animBg="1"/>
      <p:bldP spid="38" grpId="1" animBg="1"/>
      <p:bldP spid="43" grpId="0"/>
      <p:bldP spid="43" grpId="1"/>
      <p:bldP spid="44" grpId="0" animBg="1"/>
      <p:bldP spid="44" grpId="1" animBg="1"/>
      <p:bldP spid="45" grpId="0" animBg="1"/>
      <p:bldP spid="45" grpId="1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15" grpId="0" animBg="1"/>
      <p:bldP spid="15" grpId="1" animBg="1"/>
      <p:bldP spid="56" grpId="0" animBg="1"/>
      <p:bldP spid="57" grpId="0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67" grpId="1" animBg="1"/>
      <p:bldP spid="5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E7EDEC-B043-8E45-B861-B59634E6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51687"/>
            <a:ext cx="10972800" cy="990600"/>
          </a:xfrm>
        </p:spPr>
        <p:txBody>
          <a:bodyPr/>
          <a:lstStyle/>
          <a:p>
            <a:r>
              <a:rPr lang="en-US" dirty="0"/>
              <a:t>Challenges of Prime+Probe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9CA9C8-C629-2647-B25D-2F3794F0A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588"/>
            <a:ext cx="10972800" cy="4745429"/>
          </a:xfrm>
        </p:spPr>
        <p:txBody>
          <a:bodyPr/>
          <a:lstStyle/>
          <a:p>
            <a:r>
              <a:rPr lang="en-US" dirty="0"/>
              <a:t>Eviction Set Construction is Hard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2090B9-7701-4445-B052-C852EA597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B5B5CF4C-20EE-164F-96F9-357E260E97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660631"/>
              </p:ext>
            </p:extLst>
          </p:nvPr>
        </p:nvGraphicFramePr>
        <p:xfrm>
          <a:off x="2917892" y="2210179"/>
          <a:ext cx="1032176" cy="75438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580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73FB7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560E748-3CF4-9340-A7E2-466A57FE16A4}"/>
              </a:ext>
            </a:extLst>
          </p:cNvPr>
          <p:cNvSpPr/>
          <p:nvPr/>
        </p:nvSpPr>
        <p:spPr>
          <a:xfrm>
            <a:off x="5526376" y="1695768"/>
            <a:ext cx="250635" cy="250673"/>
          </a:xfrm>
          <a:prstGeom prst="rect">
            <a:avLst/>
          </a:prstGeom>
          <a:solidFill>
            <a:srgbClr val="73FB7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DB1788B-E18E-CD44-B917-19B870B5CF12}"/>
              </a:ext>
            </a:extLst>
          </p:cNvPr>
          <p:cNvSpPr txBox="1"/>
          <p:nvPr/>
        </p:nvSpPr>
        <p:spPr>
          <a:xfrm>
            <a:off x="5783764" y="1637420"/>
            <a:ext cx="1523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a typeface="Cambria" charset="0"/>
                <a:cs typeface="Cambria" charset="0"/>
              </a:rPr>
              <a:t>target address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90390D9-C99F-0243-BE5E-FD4C746C9A01}"/>
              </a:ext>
            </a:extLst>
          </p:cNvPr>
          <p:cNvSpPr txBox="1"/>
          <p:nvPr/>
        </p:nvSpPr>
        <p:spPr>
          <a:xfrm>
            <a:off x="2489710" y="5553231"/>
            <a:ext cx="2081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ea typeface="Cambria" charset="0"/>
                <a:cs typeface="Cambria" charset="0"/>
              </a:rPr>
              <a:t>(a) inclusive cache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DC72FD5D-2136-3C4C-8C17-2BFE93DF0C4C}"/>
              </a:ext>
            </a:extLst>
          </p:cNvPr>
          <p:cNvCxnSpPr>
            <a:cxnSpLocks/>
          </p:cNvCxnSpPr>
          <p:nvPr/>
        </p:nvCxnSpPr>
        <p:spPr>
          <a:xfrm flipV="1">
            <a:off x="1157140" y="3338960"/>
            <a:ext cx="10581883" cy="33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4E8EAD8-3FAC-FE49-8DC8-F50C83E8E467}"/>
              </a:ext>
            </a:extLst>
          </p:cNvPr>
          <p:cNvSpPr txBox="1"/>
          <p:nvPr/>
        </p:nvSpPr>
        <p:spPr>
          <a:xfrm>
            <a:off x="10819438" y="2518497"/>
            <a:ext cx="891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ea typeface="Cambria" charset="0"/>
                <a:cs typeface="Cambria" charset="0"/>
              </a:rPr>
              <a:t>private </a:t>
            </a:r>
          </a:p>
          <a:p>
            <a:pPr algn="ctr"/>
            <a:r>
              <a:rPr lang="en-US" dirty="0">
                <a:ea typeface="Cambria" charset="0"/>
                <a:cs typeface="Cambria" charset="0"/>
              </a:rPr>
              <a:t>caches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7847597-FE22-A54F-A898-6A5F1C9B7D4E}"/>
              </a:ext>
            </a:extLst>
          </p:cNvPr>
          <p:cNvSpPr txBox="1"/>
          <p:nvPr/>
        </p:nvSpPr>
        <p:spPr>
          <a:xfrm>
            <a:off x="10830794" y="3567850"/>
            <a:ext cx="8212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ea typeface="Cambria" charset="0"/>
                <a:cs typeface="Cambria" charset="0"/>
              </a:rPr>
              <a:t>shared</a:t>
            </a:r>
          </a:p>
          <a:p>
            <a:pPr algn="ctr"/>
            <a:r>
              <a:rPr lang="en-US" dirty="0">
                <a:ea typeface="Cambria" charset="0"/>
                <a:cs typeface="Cambria" charset="0"/>
              </a:rPr>
              <a:t>cache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AAB16E92-339B-3642-9107-D072EBB2E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916970"/>
              </p:ext>
            </p:extLst>
          </p:nvPr>
        </p:nvGraphicFramePr>
        <p:xfrm>
          <a:off x="2401804" y="3577099"/>
          <a:ext cx="1032176" cy="75438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580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73FB7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46D322AB-9080-EB4C-B26C-34475AF47E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461758"/>
              </p:ext>
            </p:extLst>
          </p:nvPr>
        </p:nvGraphicFramePr>
        <p:xfrm>
          <a:off x="3672912" y="3562646"/>
          <a:ext cx="1032176" cy="75438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580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C95F36A-457F-9048-806B-B8B13AA5B156}"/>
              </a:ext>
            </a:extLst>
          </p:cNvPr>
          <p:cNvSpPr txBox="1"/>
          <p:nvPr/>
        </p:nvSpPr>
        <p:spPr>
          <a:xfrm>
            <a:off x="2538539" y="4341154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ea typeface="Cambria" charset="0"/>
                <a:cs typeface="Cambria" charset="0"/>
              </a:rPr>
              <a:t>slice 0</a:t>
            </a:r>
            <a:endParaRPr lang="en-US" dirty="0">
              <a:ea typeface="Cambria" charset="0"/>
              <a:cs typeface="Cambria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180C1EC-98EB-8843-9DAF-D8312D64286F}"/>
              </a:ext>
            </a:extLst>
          </p:cNvPr>
          <p:cNvSpPr txBox="1"/>
          <p:nvPr/>
        </p:nvSpPr>
        <p:spPr>
          <a:xfrm>
            <a:off x="3805048" y="4303398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ea typeface="Cambria" charset="0"/>
                <a:cs typeface="Cambria" charset="0"/>
              </a:rPr>
              <a:t>slice 1</a:t>
            </a:r>
            <a:endParaRPr lang="en-US" dirty="0">
              <a:ea typeface="Cambria" charset="0"/>
              <a:cs typeface="Cambria" charset="0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6EAA02C6-8D3B-504A-A5DD-6BD251F41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226356"/>
              </p:ext>
            </p:extLst>
          </p:nvPr>
        </p:nvGraphicFramePr>
        <p:xfrm>
          <a:off x="7793351" y="2258426"/>
          <a:ext cx="1032176" cy="75438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580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73FB7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xmlns="" id="{8F1168B8-42CB-E34B-8F47-C335308692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377526"/>
              </p:ext>
            </p:extLst>
          </p:nvPr>
        </p:nvGraphicFramePr>
        <p:xfrm>
          <a:off x="7277263" y="3625346"/>
          <a:ext cx="1032176" cy="75438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580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xmlns="" id="{4BAD6A44-F16E-4A42-947B-9C93DE1EC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956912"/>
              </p:ext>
            </p:extLst>
          </p:nvPr>
        </p:nvGraphicFramePr>
        <p:xfrm>
          <a:off x="8548371" y="3610893"/>
          <a:ext cx="1032176" cy="75438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580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6B824E7-D933-1745-8E21-C8160D7F70D3}"/>
              </a:ext>
            </a:extLst>
          </p:cNvPr>
          <p:cNvSpPr txBox="1"/>
          <p:nvPr/>
        </p:nvSpPr>
        <p:spPr>
          <a:xfrm>
            <a:off x="7406550" y="4375845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ea typeface="Cambria" charset="0"/>
                <a:cs typeface="Cambria" charset="0"/>
              </a:rPr>
              <a:t>slice 0</a:t>
            </a:r>
            <a:endParaRPr lang="en-US" dirty="0">
              <a:ea typeface="Cambria" charset="0"/>
              <a:cs typeface="Cambria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7CB27F1-8868-D64D-B671-98B7806DCCD1}"/>
              </a:ext>
            </a:extLst>
          </p:cNvPr>
          <p:cNvSpPr txBox="1"/>
          <p:nvPr/>
        </p:nvSpPr>
        <p:spPr>
          <a:xfrm>
            <a:off x="8658150" y="4365273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ea typeface="Cambria" charset="0"/>
                <a:cs typeface="Cambria" charset="0"/>
              </a:rPr>
              <a:t>slice 1</a:t>
            </a:r>
            <a:endParaRPr lang="en-US" dirty="0">
              <a:ea typeface="Cambria" charset="0"/>
              <a:cs typeface="Cambria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E42CD40-C908-FC44-9233-9E42C34FF668}"/>
              </a:ext>
            </a:extLst>
          </p:cNvPr>
          <p:cNvSpPr txBox="1"/>
          <p:nvPr/>
        </p:nvSpPr>
        <p:spPr>
          <a:xfrm>
            <a:off x="6739740" y="5413757"/>
            <a:ext cx="2574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ea typeface="Cambria" charset="0"/>
                <a:cs typeface="Cambria" charset="0"/>
              </a:rPr>
              <a:t>(b) non-inclusive cache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0D8043E3-D8CC-354A-BA81-E18AAF4645F2}"/>
              </a:ext>
            </a:extLst>
          </p:cNvPr>
          <p:cNvSpPr/>
          <p:nvPr/>
        </p:nvSpPr>
        <p:spPr>
          <a:xfrm>
            <a:off x="7985181" y="1711201"/>
            <a:ext cx="250635" cy="2506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6FAD47D4-4C48-1146-BB61-CE2A1B1C2EE5}"/>
              </a:ext>
            </a:extLst>
          </p:cNvPr>
          <p:cNvSpPr txBox="1"/>
          <p:nvPr/>
        </p:nvSpPr>
        <p:spPr>
          <a:xfrm>
            <a:off x="8242569" y="1637420"/>
            <a:ext cx="170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a typeface="Cambria" charset="0"/>
                <a:cs typeface="Cambria" charset="0"/>
              </a:rPr>
              <a:t>eviction address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CA1615E5-11EB-2C40-A08A-0B315FB2ABB6}"/>
              </a:ext>
            </a:extLst>
          </p:cNvPr>
          <p:cNvSpPr txBox="1"/>
          <p:nvPr/>
        </p:nvSpPr>
        <p:spPr>
          <a:xfrm>
            <a:off x="2041203" y="4717795"/>
            <a:ext cx="1497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a typeface="Cambria" charset="0"/>
                <a:cs typeface="Cambria" charset="0"/>
              </a:rPr>
              <a:t>insert to shared cache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61CBD4E3-F181-4642-B778-43BE5B334291}"/>
              </a:ext>
            </a:extLst>
          </p:cNvPr>
          <p:cNvSpPr txBox="1"/>
          <p:nvPr/>
        </p:nvSpPr>
        <p:spPr>
          <a:xfrm>
            <a:off x="5563127" y="3480192"/>
            <a:ext cx="1508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ea typeface="Cambria" charset="0"/>
                <a:cs typeface="Cambria" charset="0"/>
              </a:rPr>
              <a:t>insert to private cache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7DB00C3D-3491-4243-88AF-B6782CFFC3EB}"/>
              </a:ext>
            </a:extLst>
          </p:cNvPr>
          <p:cNvSpPr txBox="1"/>
          <p:nvPr/>
        </p:nvSpPr>
        <p:spPr>
          <a:xfrm>
            <a:off x="7917493" y="2997961"/>
            <a:ext cx="1516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ea typeface="Cambria" charset="0"/>
                <a:cs typeface="Cambria" charset="0"/>
              </a:rPr>
              <a:t>evict to </a:t>
            </a:r>
          </a:p>
          <a:p>
            <a:pPr algn="ctr"/>
            <a:r>
              <a:rPr lang="en-US" dirty="0">
                <a:ea typeface="Cambria" charset="0"/>
                <a:cs typeface="Cambria" charset="0"/>
              </a:rPr>
              <a:t>shared cache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xmlns="" id="{10C9BF4B-D217-2C4F-A163-42251BC43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149306"/>
              </p:ext>
            </p:extLst>
          </p:nvPr>
        </p:nvGraphicFramePr>
        <p:xfrm>
          <a:off x="1488547" y="5349902"/>
          <a:ext cx="1032176" cy="25146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580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xmlns="" id="{07D8BB1C-930B-884B-937B-3DE0D32B9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082559"/>
              </p:ext>
            </p:extLst>
          </p:nvPr>
        </p:nvGraphicFramePr>
        <p:xfrm>
          <a:off x="6547125" y="5116275"/>
          <a:ext cx="992520" cy="25146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606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06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06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04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C8025C13-F296-2F41-81BF-18BFB6AE24E1}"/>
              </a:ext>
            </a:extLst>
          </p:cNvPr>
          <p:cNvSpPr txBox="1"/>
          <p:nvPr/>
        </p:nvSpPr>
        <p:spPr>
          <a:xfrm>
            <a:off x="437943" y="4394630"/>
            <a:ext cx="1517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ea typeface="Cambria" charset="0"/>
                <a:cs typeface="Cambria" charset="0"/>
              </a:rPr>
              <a:t>both evict to DRAM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7FC3FB80-37F6-5F41-8141-5D869F93FC21}"/>
              </a:ext>
            </a:extLst>
          </p:cNvPr>
          <p:cNvCxnSpPr/>
          <p:nvPr/>
        </p:nvCxnSpPr>
        <p:spPr>
          <a:xfrm flipH="1">
            <a:off x="7915986" y="2871567"/>
            <a:ext cx="69195" cy="69628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xmlns="" id="{22B4867B-F0D7-3B46-83E9-C5863389AF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699763"/>
              </p:ext>
            </p:extLst>
          </p:nvPr>
        </p:nvGraphicFramePr>
        <p:xfrm>
          <a:off x="2409694" y="3832502"/>
          <a:ext cx="1032176" cy="25146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580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80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F3181324-302F-6142-9FD5-A0CBBD806580}"/>
              </a:ext>
            </a:extLst>
          </p:cNvPr>
          <p:cNvCxnSpPr/>
          <p:nvPr/>
        </p:nvCxnSpPr>
        <p:spPr>
          <a:xfrm flipV="1">
            <a:off x="2917892" y="2964562"/>
            <a:ext cx="401712" cy="55504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0BE90C47-5CAA-AE48-A700-2777836B1B55}"/>
              </a:ext>
            </a:extLst>
          </p:cNvPr>
          <p:cNvSpPr txBox="1"/>
          <p:nvPr/>
        </p:nvSpPr>
        <p:spPr>
          <a:xfrm>
            <a:off x="3261112" y="2964562"/>
            <a:ext cx="1866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a typeface="Cambria" charset="0"/>
                <a:cs typeface="Cambria" charset="0"/>
              </a:rPr>
              <a:t>also insert to private cache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xmlns="" id="{0730FCED-CCCC-D24D-A5CE-F9DD879F5E74}"/>
              </a:ext>
            </a:extLst>
          </p:cNvPr>
          <p:cNvSpPr/>
          <p:nvPr/>
        </p:nvSpPr>
        <p:spPr>
          <a:xfrm>
            <a:off x="7038331" y="2635616"/>
            <a:ext cx="823772" cy="2423160"/>
          </a:xfrm>
          <a:custGeom>
            <a:avLst/>
            <a:gdLst>
              <a:gd name="connsiteX0" fmla="*/ 16052 w 823772"/>
              <a:gd name="connsiteY0" fmla="*/ 2423160 h 2423160"/>
              <a:gd name="connsiteX1" fmla="*/ 107492 w 823772"/>
              <a:gd name="connsiteY1" fmla="*/ 670560 h 2423160"/>
              <a:gd name="connsiteX2" fmla="*/ 823772 w 823772"/>
              <a:gd name="connsiteY2" fmla="*/ 0 h 242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3772" h="2423160">
                <a:moveTo>
                  <a:pt x="16052" y="2423160"/>
                </a:moveTo>
                <a:cubicBezTo>
                  <a:pt x="-5538" y="1748790"/>
                  <a:pt x="-27128" y="1074420"/>
                  <a:pt x="107492" y="670560"/>
                </a:cubicBezTo>
                <a:cubicBezTo>
                  <a:pt x="242112" y="266700"/>
                  <a:pt x="823772" y="0"/>
                  <a:pt x="823772" y="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xmlns="" id="{BE25993B-3693-7440-9DB2-E99FAE195654}"/>
              </a:ext>
            </a:extLst>
          </p:cNvPr>
          <p:cNvSpPr/>
          <p:nvPr/>
        </p:nvSpPr>
        <p:spPr>
          <a:xfrm>
            <a:off x="1287751" y="3911078"/>
            <a:ext cx="1234440" cy="594360"/>
          </a:xfrm>
          <a:custGeom>
            <a:avLst/>
            <a:gdLst>
              <a:gd name="connsiteX0" fmla="*/ 1234440 w 1234440"/>
              <a:gd name="connsiteY0" fmla="*/ 0 h 594360"/>
              <a:gd name="connsiteX1" fmla="*/ 304800 w 1234440"/>
              <a:gd name="connsiteY1" fmla="*/ 152400 h 594360"/>
              <a:gd name="connsiteX2" fmla="*/ 0 w 1234440"/>
              <a:gd name="connsiteY2" fmla="*/ 594360 h 59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4440" h="594360">
                <a:moveTo>
                  <a:pt x="1234440" y="0"/>
                </a:moveTo>
                <a:cubicBezTo>
                  <a:pt x="872490" y="26670"/>
                  <a:pt x="510540" y="53340"/>
                  <a:pt x="304800" y="152400"/>
                </a:cubicBezTo>
                <a:cubicBezTo>
                  <a:pt x="99060" y="251460"/>
                  <a:pt x="0" y="594360"/>
                  <a:pt x="0" y="59436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xmlns="" id="{9A62F508-9169-D64C-B53D-45394FCB9F3F}"/>
              </a:ext>
            </a:extLst>
          </p:cNvPr>
          <p:cNvSpPr/>
          <p:nvPr/>
        </p:nvSpPr>
        <p:spPr>
          <a:xfrm>
            <a:off x="1211551" y="2554718"/>
            <a:ext cx="1722120" cy="1905000"/>
          </a:xfrm>
          <a:custGeom>
            <a:avLst/>
            <a:gdLst>
              <a:gd name="connsiteX0" fmla="*/ 1722120 w 1722120"/>
              <a:gd name="connsiteY0" fmla="*/ 0 h 1905000"/>
              <a:gd name="connsiteX1" fmla="*/ 365760 w 1722120"/>
              <a:gd name="connsiteY1" fmla="*/ 883920 h 1905000"/>
              <a:gd name="connsiteX2" fmla="*/ 0 w 1722120"/>
              <a:gd name="connsiteY2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2120" h="1905000">
                <a:moveTo>
                  <a:pt x="1722120" y="0"/>
                </a:moveTo>
                <a:cubicBezTo>
                  <a:pt x="1187450" y="283210"/>
                  <a:pt x="652780" y="566420"/>
                  <a:pt x="365760" y="883920"/>
                </a:cubicBezTo>
                <a:cubicBezTo>
                  <a:pt x="78740" y="1201420"/>
                  <a:pt x="0" y="1905000"/>
                  <a:pt x="0" y="190500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423DB4CD-FE87-4931-8FFB-196FB09FC07B}"/>
              </a:ext>
            </a:extLst>
          </p:cNvPr>
          <p:cNvSpPr/>
          <p:nvPr/>
        </p:nvSpPr>
        <p:spPr>
          <a:xfrm>
            <a:off x="2919407" y="2452601"/>
            <a:ext cx="250635" cy="250673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44" name="Freeform 41">
            <a:extLst>
              <a:ext uri="{FF2B5EF4-FFF2-40B4-BE49-F238E27FC236}">
                <a16:creationId xmlns:a16="http://schemas.microsoft.com/office/drawing/2014/main" xmlns="" id="{62B3108D-DD11-4194-B531-AECDCCFB5A08}"/>
              </a:ext>
            </a:extLst>
          </p:cNvPr>
          <p:cNvSpPr/>
          <p:nvPr/>
        </p:nvSpPr>
        <p:spPr>
          <a:xfrm>
            <a:off x="1988791" y="4017758"/>
            <a:ext cx="487680" cy="1188720"/>
          </a:xfrm>
          <a:custGeom>
            <a:avLst/>
            <a:gdLst>
              <a:gd name="connsiteX0" fmla="*/ 0 w 487680"/>
              <a:gd name="connsiteY0" fmla="*/ 1188720 h 1188720"/>
              <a:gd name="connsiteX1" fmla="*/ 167640 w 487680"/>
              <a:gd name="connsiteY1" fmla="*/ 304800 h 1188720"/>
              <a:gd name="connsiteX2" fmla="*/ 487680 w 487680"/>
              <a:gd name="connsiteY2" fmla="*/ 0 h 11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7680" h="1188720">
                <a:moveTo>
                  <a:pt x="0" y="1188720"/>
                </a:moveTo>
                <a:cubicBezTo>
                  <a:pt x="43180" y="845820"/>
                  <a:pt x="86360" y="502920"/>
                  <a:pt x="167640" y="304800"/>
                </a:cubicBezTo>
                <a:cubicBezTo>
                  <a:pt x="248920" y="106680"/>
                  <a:pt x="180340" y="106680"/>
                  <a:pt x="487680" y="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B1419F38-D16F-4D70-B372-D6153409B542}"/>
              </a:ext>
            </a:extLst>
          </p:cNvPr>
          <p:cNvSpPr/>
          <p:nvPr/>
        </p:nvSpPr>
        <p:spPr>
          <a:xfrm>
            <a:off x="2394260" y="3831199"/>
            <a:ext cx="250635" cy="250673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CFDC146F-02E3-409A-BAE8-1EB6FF3FBD97}"/>
              </a:ext>
            </a:extLst>
          </p:cNvPr>
          <p:cNvSpPr txBox="1"/>
          <p:nvPr/>
        </p:nvSpPr>
        <p:spPr>
          <a:xfrm>
            <a:off x="1988791" y="6071368"/>
            <a:ext cx="3527114" cy="646331"/>
          </a:xfrm>
          <a:prstGeom prst="rect">
            <a:avLst/>
          </a:prstGeom>
          <a:solidFill>
            <a:srgbClr val="FFFF00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Eviction is only determined by the LLC replacement policy.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B6C7BF32-BCC8-42FA-AD1B-6495C4AB784A}"/>
              </a:ext>
            </a:extLst>
          </p:cNvPr>
          <p:cNvSpPr/>
          <p:nvPr/>
        </p:nvSpPr>
        <p:spPr>
          <a:xfrm>
            <a:off x="7793351" y="2518497"/>
            <a:ext cx="250635" cy="250673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19E29CF3-6B83-4869-A2A3-4BFD1A929677}"/>
              </a:ext>
            </a:extLst>
          </p:cNvPr>
          <p:cNvSpPr txBox="1"/>
          <p:nvPr/>
        </p:nvSpPr>
        <p:spPr>
          <a:xfrm>
            <a:off x="6233917" y="5849618"/>
            <a:ext cx="3984786" cy="923330"/>
          </a:xfrm>
          <a:prstGeom prst="rect">
            <a:avLst/>
          </a:prstGeom>
          <a:solidFill>
            <a:srgbClr val="FFC000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Eviction is affected by the replacement policies in multiple caches, and address slice distributions.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xmlns="" id="{AEC109C3-7C28-4D16-95D7-2353913C20A2}"/>
              </a:ext>
            </a:extLst>
          </p:cNvPr>
          <p:cNvSpPr/>
          <p:nvPr/>
        </p:nvSpPr>
        <p:spPr>
          <a:xfrm>
            <a:off x="7168875" y="3779589"/>
            <a:ext cx="1292314" cy="4504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peech Bubble: Rectangle 50">
            <a:extLst>
              <a:ext uri="{FF2B5EF4-FFF2-40B4-BE49-F238E27FC236}">
                <a16:creationId xmlns:a16="http://schemas.microsoft.com/office/drawing/2014/main" xmlns="" id="{BCF87311-7757-4FF7-BF5F-E1410C3548D3}"/>
              </a:ext>
            </a:extLst>
          </p:cNvPr>
          <p:cNvSpPr/>
          <p:nvPr/>
        </p:nvSpPr>
        <p:spPr>
          <a:xfrm>
            <a:off x="7642511" y="4175241"/>
            <a:ext cx="3555273" cy="1195876"/>
          </a:xfrm>
          <a:custGeom>
            <a:avLst/>
            <a:gdLst>
              <a:gd name="connsiteX0" fmla="*/ 0 w 3555273"/>
              <a:gd name="connsiteY0" fmla="*/ 0 h 566602"/>
              <a:gd name="connsiteX1" fmla="*/ 592546 w 3555273"/>
              <a:gd name="connsiteY1" fmla="*/ 0 h 566602"/>
              <a:gd name="connsiteX2" fmla="*/ 523905 w 3555273"/>
              <a:gd name="connsiteY2" fmla="*/ -629274 h 566602"/>
              <a:gd name="connsiteX3" fmla="*/ 1481364 w 3555273"/>
              <a:gd name="connsiteY3" fmla="*/ 0 h 566602"/>
              <a:gd name="connsiteX4" fmla="*/ 3555273 w 3555273"/>
              <a:gd name="connsiteY4" fmla="*/ 0 h 566602"/>
              <a:gd name="connsiteX5" fmla="*/ 3555273 w 3555273"/>
              <a:gd name="connsiteY5" fmla="*/ 94434 h 566602"/>
              <a:gd name="connsiteX6" fmla="*/ 3555273 w 3555273"/>
              <a:gd name="connsiteY6" fmla="*/ 94434 h 566602"/>
              <a:gd name="connsiteX7" fmla="*/ 3555273 w 3555273"/>
              <a:gd name="connsiteY7" fmla="*/ 236084 h 566602"/>
              <a:gd name="connsiteX8" fmla="*/ 3555273 w 3555273"/>
              <a:gd name="connsiteY8" fmla="*/ 566602 h 566602"/>
              <a:gd name="connsiteX9" fmla="*/ 1481364 w 3555273"/>
              <a:gd name="connsiteY9" fmla="*/ 566602 h 566602"/>
              <a:gd name="connsiteX10" fmla="*/ 592546 w 3555273"/>
              <a:gd name="connsiteY10" fmla="*/ 566602 h 566602"/>
              <a:gd name="connsiteX11" fmla="*/ 592546 w 3555273"/>
              <a:gd name="connsiteY11" fmla="*/ 566602 h 566602"/>
              <a:gd name="connsiteX12" fmla="*/ 0 w 3555273"/>
              <a:gd name="connsiteY12" fmla="*/ 566602 h 566602"/>
              <a:gd name="connsiteX13" fmla="*/ 0 w 3555273"/>
              <a:gd name="connsiteY13" fmla="*/ 236084 h 566602"/>
              <a:gd name="connsiteX14" fmla="*/ 0 w 3555273"/>
              <a:gd name="connsiteY14" fmla="*/ 94434 h 566602"/>
              <a:gd name="connsiteX15" fmla="*/ 0 w 3555273"/>
              <a:gd name="connsiteY15" fmla="*/ 94434 h 566602"/>
              <a:gd name="connsiteX16" fmla="*/ 0 w 3555273"/>
              <a:gd name="connsiteY16" fmla="*/ 0 h 566602"/>
              <a:gd name="connsiteX0" fmla="*/ 0 w 3555273"/>
              <a:gd name="connsiteY0" fmla="*/ 629274 h 1195876"/>
              <a:gd name="connsiteX1" fmla="*/ 592546 w 3555273"/>
              <a:gd name="connsiteY1" fmla="*/ 629274 h 1195876"/>
              <a:gd name="connsiteX2" fmla="*/ 523905 w 3555273"/>
              <a:gd name="connsiteY2" fmla="*/ 0 h 1195876"/>
              <a:gd name="connsiteX3" fmla="*/ 866767 w 3555273"/>
              <a:gd name="connsiteY3" fmla="*/ 614284 h 1195876"/>
              <a:gd name="connsiteX4" fmla="*/ 3555273 w 3555273"/>
              <a:gd name="connsiteY4" fmla="*/ 629274 h 1195876"/>
              <a:gd name="connsiteX5" fmla="*/ 3555273 w 3555273"/>
              <a:gd name="connsiteY5" fmla="*/ 723708 h 1195876"/>
              <a:gd name="connsiteX6" fmla="*/ 3555273 w 3555273"/>
              <a:gd name="connsiteY6" fmla="*/ 723708 h 1195876"/>
              <a:gd name="connsiteX7" fmla="*/ 3555273 w 3555273"/>
              <a:gd name="connsiteY7" fmla="*/ 865358 h 1195876"/>
              <a:gd name="connsiteX8" fmla="*/ 3555273 w 3555273"/>
              <a:gd name="connsiteY8" fmla="*/ 1195876 h 1195876"/>
              <a:gd name="connsiteX9" fmla="*/ 1481364 w 3555273"/>
              <a:gd name="connsiteY9" fmla="*/ 1195876 h 1195876"/>
              <a:gd name="connsiteX10" fmla="*/ 592546 w 3555273"/>
              <a:gd name="connsiteY10" fmla="*/ 1195876 h 1195876"/>
              <a:gd name="connsiteX11" fmla="*/ 592546 w 3555273"/>
              <a:gd name="connsiteY11" fmla="*/ 1195876 h 1195876"/>
              <a:gd name="connsiteX12" fmla="*/ 0 w 3555273"/>
              <a:gd name="connsiteY12" fmla="*/ 1195876 h 1195876"/>
              <a:gd name="connsiteX13" fmla="*/ 0 w 3555273"/>
              <a:gd name="connsiteY13" fmla="*/ 865358 h 1195876"/>
              <a:gd name="connsiteX14" fmla="*/ 0 w 3555273"/>
              <a:gd name="connsiteY14" fmla="*/ 723708 h 1195876"/>
              <a:gd name="connsiteX15" fmla="*/ 0 w 3555273"/>
              <a:gd name="connsiteY15" fmla="*/ 723708 h 1195876"/>
              <a:gd name="connsiteX16" fmla="*/ 0 w 3555273"/>
              <a:gd name="connsiteY16" fmla="*/ 629274 h 119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55273" h="1195876">
                <a:moveTo>
                  <a:pt x="0" y="629274"/>
                </a:moveTo>
                <a:lnTo>
                  <a:pt x="592546" y="629274"/>
                </a:lnTo>
                <a:lnTo>
                  <a:pt x="523905" y="0"/>
                </a:lnTo>
                <a:lnTo>
                  <a:pt x="866767" y="614284"/>
                </a:lnTo>
                <a:lnTo>
                  <a:pt x="3555273" y="629274"/>
                </a:lnTo>
                <a:lnTo>
                  <a:pt x="3555273" y="723708"/>
                </a:lnTo>
                <a:lnTo>
                  <a:pt x="3555273" y="723708"/>
                </a:lnTo>
                <a:lnTo>
                  <a:pt x="3555273" y="865358"/>
                </a:lnTo>
                <a:lnTo>
                  <a:pt x="3555273" y="1195876"/>
                </a:lnTo>
                <a:lnTo>
                  <a:pt x="1481364" y="1195876"/>
                </a:lnTo>
                <a:lnTo>
                  <a:pt x="592546" y="1195876"/>
                </a:lnTo>
                <a:lnTo>
                  <a:pt x="592546" y="1195876"/>
                </a:lnTo>
                <a:lnTo>
                  <a:pt x="0" y="1195876"/>
                </a:lnTo>
                <a:lnTo>
                  <a:pt x="0" y="865358"/>
                </a:lnTo>
                <a:lnTo>
                  <a:pt x="0" y="723708"/>
                </a:lnTo>
                <a:lnTo>
                  <a:pt x="0" y="723708"/>
                </a:lnTo>
                <a:lnTo>
                  <a:pt x="0" y="629274"/>
                </a:lnTo>
                <a:close/>
              </a:path>
            </a:pathLst>
          </a:cu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Need LLC conflicts on the target slice to further evict the target line.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504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86"/>
    </mc:Choice>
    <mc:Fallback xmlns="">
      <p:transition spd="slow" advTm="528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2 -0.0044 L 0.00222 -0.11296 C 0.00222 -0.16204 0.02188 -0.22269 0.03841 -0.22269 L 0.075 -0.22269 " pathEditMode="relative" rAng="16200000" ptsTypes="AAAA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3" y="-1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0.0051 L 0.04167 -0.1993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-1023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4.07407E-6 L -0.07552 4.07407E-6 C -0.10938 4.07407E-6 -0.15065 0.18263 -0.15065 0.33125 L -0.15065 0.6625 " pathEditMode="relative" rAng="0" ptsTypes="AAAA">
                                      <p:cBhvr>
                                        <p:cTn id="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39" y="33125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1.85185E-6 L -0.05365 -1.85185E-6 C -0.07773 -1.85185E-6 -0.10729 0.12986 -0.10729 0.23519 L -0.10729 0.47107 " pathEditMode="relative" rAng="0" ptsTypes="AAAA">
                                      <p:cBhvr>
                                        <p:cTn id="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65" y="2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 -1.85185E-6 L -0.0013 -0.18981 C -0.0013 -0.275 0.02761 -0.38009 0.05092 -0.38009 L 0.10313 -0.38009 " pathEditMode="relative" rAng="16200000" ptsTypes="AAAA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21" y="-1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0232 L -0.04193 0.19814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6" y="1002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/>
      <p:bldP spid="31" grpId="0"/>
      <p:bldP spid="38" grpId="0"/>
      <p:bldP spid="39" grpId="0" animBg="1"/>
      <p:bldP spid="40" grpId="0" animBg="1"/>
      <p:bldP spid="41" grpId="0" animBg="1"/>
      <p:bldP spid="43" grpId="0" animBg="1"/>
      <p:bldP spid="43" grpId="1" animBg="1"/>
      <p:bldP spid="44" grpId="0" animBg="1"/>
      <p:bldP spid="45" grpId="0" animBg="1"/>
      <p:bldP spid="45" grpId="1" animBg="1"/>
      <p:bldP spid="47" grpId="0" animBg="1"/>
      <p:bldP spid="48" grpId="0" animBg="1"/>
      <p:bldP spid="48" grpId="1" animBg="1"/>
      <p:bldP spid="49" grpId="0" animBg="1"/>
      <p:bldP spid="50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xmlns="" id="{8A8A7DD9-B605-4573-9C63-66EDCABA2297}"/>
              </a:ext>
            </a:extLst>
          </p:cNvPr>
          <p:cNvSpPr/>
          <p:nvPr/>
        </p:nvSpPr>
        <p:spPr>
          <a:xfrm>
            <a:off x="8421542" y="2533650"/>
            <a:ext cx="3770458" cy="838197"/>
          </a:xfrm>
          <a:prstGeom prst="wedgeRectCallout">
            <a:avLst>
              <a:gd name="adj1" fmla="val -39680"/>
              <a:gd name="adj2" fmla="val 69953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Previous attacks on inclusive caches are an example of directory attack.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2380C0-0D58-2149-B545-44F2BF3CD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7DD949-A3E0-0843-BE32-4E347B967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00202"/>
            <a:ext cx="10326029" cy="4745429"/>
          </a:xfrm>
        </p:spPr>
        <p:txBody>
          <a:bodyPr>
            <a:normAutofit/>
          </a:bodyPr>
          <a:lstStyle/>
          <a:p>
            <a:pPr marL="457200" indent="-457200" algn="just"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We develop an algorithm to create Eviction Set on sliced non-inclusive caches. </a:t>
            </a:r>
          </a:p>
          <a:p>
            <a:pPr marL="457200" indent="-457200" algn="just"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We reverse engineer the directory structure in Intel Skylake-X processors.</a:t>
            </a:r>
          </a:p>
          <a:p>
            <a:pPr marL="457200" indent="-457200" algn="just">
              <a:spcAft>
                <a:spcPts val="600"/>
              </a:spcAft>
              <a:buFont typeface="+mj-lt"/>
              <a:buAutoNum type="arabicParenR"/>
            </a:pPr>
            <a:endParaRPr lang="en-US" sz="1050" dirty="0"/>
          </a:p>
          <a:p>
            <a:pPr marL="457200" indent="-457200" algn="just">
              <a:spcAft>
                <a:spcPts val="600"/>
              </a:spcAft>
              <a:buFont typeface="+mj-lt"/>
              <a:buAutoNum type="arabicParenR"/>
            </a:pPr>
            <a:endParaRPr lang="en-US" sz="1050" dirty="0"/>
          </a:p>
          <a:p>
            <a:pPr marL="457200" indent="-457200" algn="just">
              <a:spcAft>
                <a:spcPts val="600"/>
              </a:spcAft>
              <a:buFont typeface="+mj-lt"/>
              <a:buAutoNum type="arabicParenR"/>
            </a:pPr>
            <a:endParaRPr lang="en-US" sz="1050" dirty="0"/>
          </a:p>
          <a:p>
            <a:pPr marL="457200" indent="-457200" algn="just"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We identify that directory as a </a:t>
            </a:r>
            <a:r>
              <a:rPr lang="en-US" b="1" dirty="0"/>
              <a:t>unified</a:t>
            </a:r>
            <a:r>
              <a:rPr lang="en-US" dirty="0"/>
              <a:t> structure to bootstrap conflict-based cache attacks for different cache hierarchies.</a:t>
            </a:r>
          </a:p>
          <a:p>
            <a:pPr marL="457200" indent="-457200" algn="just">
              <a:spcAft>
                <a:spcPts val="600"/>
              </a:spcAft>
              <a:buFont typeface="+mj-lt"/>
              <a:buAutoNum type="arabicParenR"/>
            </a:pPr>
            <a:r>
              <a:rPr lang="en-US" dirty="0"/>
              <a:t>Based on our insights into the directory, we design the first </a:t>
            </a:r>
            <a:r>
              <a:rPr lang="en-US" dirty="0" err="1"/>
              <a:t>Prime+Probe</a:t>
            </a:r>
            <a:r>
              <a:rPr lang="en-US" dirty="0"/>
              <a:t> attack on sliced non-inclusive LLCs.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3A5FE39-08B1-9644-ABEB-C7836658E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DC31471-3B1B-E942-8391-7E503D7866A9}"/>
              </a:ext>
            </a:extLst>
          </p:cNvPr>
          <p:cNvSpPr/>
          <p:nvPr/>
        </p:nvSpPr>
        <p:spPr>
          <a:xfrm>
            <a:off x="457200" y="3371847"/>
            <a:ext cx="11125200" cy="190500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187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56"/>
    </mc:Choice>
    <mc:Fallback xmlns="">
      <p:transition spd="slow" advTm="625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id="{16F32724-EDFF-42B9-B7AD-DCCF64B0BC91}"/>
                  </a:ext>
                </a:extLst>
              </p:cNvPr>
              <p:cNvSpPr/>
              <p:nvPr/>
            </p:nvSpPr>
            <p:spPr>
              <a:xfrm>
                <a:off x="7279709" y="2424098"/>
                <a:ext cx="4363396" cy="272410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Attack opportunity analysis:</a:t>
                </a:r>
              </a:p>
              <a:p>
                <a:endParaRPr lang="en-US" sz="2000" dirty="0">
                  <a:solidFill>
                    <a:schemeClr val="tx1"/>
                  </a:solidFill>
                </a:endParaRPr>
              </a:p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𝐸𝐷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m:rPr>
                              <m:nor/>
                            </m:rPr>
                            <a:rPr lang="en-US" sz="2000" b="1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6F32724-EDFF-42B9-B7AD-DCCF64B0BC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9709" y="2424098"/>
                <a:ext cx="4363396" cy="2724106"/>
              </a:xfrm>
              <a:prstGeom prst="rect">
                <a:avLst/>
              </a:prstGeom>
              <a:blipFill>
                <a:blip r:embed="rId3"/>
                <a:stretch>
                  <a:fillRect l="-1111" t="-887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A6F33-2681-B149-9981-259F38111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14360"/>
            <a:ext cx="10972800" cy="990600"/>
          </a:xfrm>
        </p:spPr>
        <p:txBody>
          <a:bodyPr/>
          <a:lstStyle/>
          <a:p>
            <a:r>
              <a:rPr lang="en-US" dirty="0"/>
              <a:t>The Inclusive Directory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2E49F3F-EA8F-EF42-9F16-292C7352A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5336BF7-A67B-4002-B31A-F5CF71DE3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1848"/>
            <a:ext cx="10972800" cy="901844"/>
          </a:xfrm>
        </p:spPr>
        <p:txBody>
          <a:bodyPr>
            <a:normAutofit/>
          </a:bodyPr>
          <a:lstStyle/>
          <a:p>
            <a:r>
              <a:rPr lang="en-US" dirty="0"/>
              <a:t>Insight: Directory must be inclusive to maintain tracking information for all the cache lines resident in the cache hierarchies.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AA7B8198-5BD7-4CB7-9FD9-EA23459C3A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014041"/>
              </p:ext>
            </p:extLst>
          </p:nvPr>
        </p:nvGraphicFramePr>
        <p:xfrm>
          <a:off x="1882803" y="4050924"/>
          <a:ext cx="1963269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467">
                  <a:extLst>
                    <a:ext uri="{9D8B030D-6E8A-4147-A177-3AD203B41FA5}">
                      <a16:colId xmlns:a16="http://schemas.microsoft.com/office/drawing/2014/main" xmlns="" val="1685593739"/>
                    </a:ext>
                  </a:extLst>
                </a:gridCol>
                <a:gridCol w="280467">
                  <a:extLst>
                    <a:ext uri="{9D8B030D-6E8A-4147-A177-3AD203B41FA5}">
                      <a16:colId xmlns:a16="http://schemas.microsoft.com/office/drawing/2014/main" xmlns="" val="3658936452"/>
                    </a:ext>
                  </a:extLst>
                </a:gridCol>
                <a:gridCol w="280467">
                  <a:extLst>
                    <a:ext uri="{9D8B030D-6E8A-4147-A177-3AD203B41FA5}">
                      <a16:colId xmlns:a16="http://schemas.microsoft.com/office/drawing/2014/main" xmlns="" val="893638205"/>
                    </a:ext>
                  </a:extLst>
                </a:gridCol>
                <a:gridCol w="560934">
                  <a:extLst>
                    <a:ext uri="{9D8B030D-6E8A-4147-A177-3AD203B41FA5}">
                      <a16:colId xmlns:a16="http://schemas.microsoft.com/office/drawing/2014/main" xmlns="" val="2420272450"/>
                    </a:ext>
                  </a:extLst>
                </a:gridCol>
                <a:gridCol w="280467">
                  <a:extLst>
                    <a:ext uri="{9D8B030D-6E8A-4147-A177-3AD203B41FA5}">
                      <a16:colId xmlns:a16="http://schemas.microsoft.com/office/drawing/2014/main" xmlns="" val="1356617426"/>
                    </a:ext>
                  </a:extLst>
                </a:gridCol>
                <a:gridCol w="280467">
                  <a:extLst>
                    <a:ext uri="{9D8B030D-6E8A-4147-A177-3AD203B41FA5}">
                      <a16:colId xmlns:a16="http://schemas.microsoft.com/office/drawing/2014/main" xmlns="" val="1090172976"/>
                    </a:ext>
                  </a:extLst>
                </a:gridCol>
              </a:tblGrid>
              <a:tr h="365657"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……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7994396"/>
                  </a:ext>
                </a:extLst>
              </a:tr>
              <a:tr h="365657"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……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8030979"/>
                  </a:ext>
                </a:extLst>
              </a:tr>
              <a:tr h="365657"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……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922925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33656CA-B6DE-4A6A-9A46-07B0316B6CDB}"/>
              </a:ext>
            </a:extLst>
          </p:cNvPr>
          <p:cNvSpPr txBox="1"/>
          <p:nvPr/>
        </p:nvSpPr>
        <p:spPr>
          <a:xfrm>
            <a:off x="1037374" y="5445006"/>
            <a:ext cx="10677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Extended</a:t>
            </a:r>
          </a:p>
          <a:p>
            <a:pPr algn="r"/>
            <a:r>
              <a:rPr lang="en-US" dirty="0"/>
              <a:t>Directory</a:t>
            </a:r>
          </a:p>
          <a:p>
            <a:pPr algn="r"/>
            <a:r>
              <a:rPr lang="en-US" dirty="0"/>
              <a:t>(ED)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CFC5E85-4989-4223-86B8-9895886541D2}"/>
              </a:ext>
            </a:extLst>
          </p:cNvPr>
          <p:cNvSpPr txBox="1"/>
          <p:nvPr/>
        </p:nvSpPr>
        <p:spPr>
          <a:xfrm>
            <a:off x="564720" y="4236790"/>
            <a:ext cx="1180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Traditional</a:t>
            </a:r>
          </a:p>
          <a:p>
            <a:r>
              <a:rPr lang="en-US" dirty="0"/>
              <a:t>Directory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70FC804-7DDB-4AD3-935A-0123FC31A90D}"/>
              </a:ext>
            </a:extLst>
          </p:cNvPr>
          <p:cNvSpPr txBox="1"/>
          <p:nvPr/>
        </p:nvSpPr>
        <p:spPr>
          <a:xfrm>
            <a:off x="1866719" y="3513368"/>
            <a:ext cx="2148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Directory and Tags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xmlns="" id="{3FABA7D5-D57D-4F5E-BF6C-5F8529C3F9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836739"/>
              </p:ext>
            </p:extLst>
          </p:nvPr>
        </p:nvGraphicFramePr>
        <p:xfrm>
          <a:off x="4221313" y="4032109"/>
          <a:ext cx="1963269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467">
                  <a:extLst>
                    <a:ext uri="{9D8B030D-6E8A-4147-A177-3AD203B41FA5}">
                      <a16:colId xmlns:a16="http://schemas.microsoft.com/office/drawing/2014/main" xmlns="" val="1894644883"/>
                    </a:ext>
                  </a:extLst>
                </a:gridCol>
                <a:gridCol w="280467">
                  <a:extLst>
                    <a:ext uri="{9D8B030D-6E8A-4147-A177-3AD203B41FA5}">
                      <a16:colId xmlns:a16="http://schemas.microsoft.com/office/drawing/2014/main" xmlns="" val="905934612"/>
                    </a:ext>
                  </a:extLst>
                </a:gridCol>
                <a:gridCol w="280467">
                  <a:extLst>
                    <a:ext uri="{9D8B030D-6E8A-4147-A177-3AD203B41FA5}">
                      <a16:colId xmlns:a16="http://schemas.microsoft.com/office/drawing/2014/main" xmlns="" val="635521662"/>
                    </a:ext>
                  </a:extLst>
                </a:gridCol>
                <a:gridCol w="560934">
                  <a:extLst>
                    <a:ext uri="{9D8B030D-6E8A-4147-A177-3AD203B41FA5}">
                      <a16:colId xmlns:a16="http://schemas.microsoft.com/office/drawing/2014/main" xmlns="" val="1696176828"/>
                    </a:ext>
                  </a:extLst>
                </a:gridCol>
                <a:gridCol w="280467">
                  <a:extLst>
                    <a:ext uri="{9D8B030D-6E8A-4147-A177-3AD203B41FA5}">
                      <a16:colId xmlns:a16="http://schemas.microsoft.com/office/drawing/2014/main" xmlns="" val="4037233405"/>
                    </a:ext>
                  </a:extLst>
                </a:gridCol>
                <a:gridCol w="280467">
                  <a:extLst>
                    <a:ext uri="{9D8B030D-6E8A-4147-A177-3AD203B41FA5}">
                      <a16:colId xmlns:a16="http://schemas.microsoft.com/office/drawing/2014/main" xmlns="" val="782698972"/>
                    </a:ext>
                  </a:extLst>
                </a:gridCol>
              </a:tblGrid>
              <a:tr h="3656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……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42374947"/>
                  </a:ext>
                </a:extLst>
              </a:tr>
              <a:tr h="36565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……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55253036"/>
                  </a:ext>
                </a:extLst>
              </a:tr>
              <a:tr h="3656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……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99009759"/>
                  </a:ext>
                </a:extLst>
              </a:tr>
            </a:tbl>
          </a:graphicData>
        </a:graphic>
      </p:graphicFrame>
      <p:sp>
        <p:nvSpPr>
          <p:cNvPr id="21" name="Rounded Rectangle 55">
            <a:extLst>
              <a:ext uri="{FF2B5EF4-FFF2-40B4-BE49-F238E27FC236}">
                <a16:creationId xmlns:a16="http://schemas.microsoft.com/office/drawing/2014/main" xmlns="" id="{DB919354-6E84-4C61-92A2-63337EC099FD}"/>
              </a:ext>
            </a:extLst>
          </p:cNvPr>
          <p:cNvSpPr/>
          <p:nvPr/>
        </p:nvSpPr>
        <p:spPr>
          <a:xfrm>
            <a:off x="483221" y="3375451"/>
            <a:ext cx="5917580" cy="3242011"/>
          </a:xfrm>
          <a:prstGeom prst="roundRect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E1CEA84-9018-44D8-AFF0-62788203B429}"/>
              </a:ext>
            </a:extLst>
          </p:cNvPr>
          <p:cNvSpPr txBox="1"/>
          <p:nvPr/>
        </p:nvSpPr>
        <p:spPr>
          <a:xfrm>
            <a:off x="4575661" y="3503725"/>
            <a:ext cx="1422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Cache Lines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EA99FB9-768C-4393-AE24-4C64C88F9564}"/>
              </a:ext>
            </a:extLst>
          </p:cNvPr>
          <p:cNvSpPr txBox="1"/>
          <p:nvPr/>
        </p:nvSpPr>
        <p:spPr>
          <a:xfrm>
            <a:off x="2237518" y="2906383"/>
            <a:ext cx="2262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LLC Slice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xmlns="" id="{E3FEC3EB-F15B-4E3A-AD61-3B65660E6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895853"/>
              </p:ext>
            </p:extLst>
          </p:nvPr>
        </p:nvGraphicFramePr>
        <p:xfrm>
          <a:off x="2174949" y="5253155"/>
          <a:ext cx="1682802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319">
                  <a:extLst>
                    <a:ext uri="{9D8B030D-6E8A-4147-A177-3AD203B41FA5}">
                      <a16:colId xmlns:a16="http://schemas.microsoft.com/office/drawing/2014/main" xmlns="" val="245852242"/>
                    </a:ext>
                  </a:extLst>
                </a:gridCol>
                <a:gridCol w="282615">
                  <a:extLst>
                    <a:ext uri="{9D8B030D-6E8A-4147-A177-3AD203B41FA5}">
                      <a16:colId xmlns:a16="http://schemas.microsoft.com/office/drawing/2014/main" xmlns="" val="3188076140"/>
                    </a:ext>
                  </a:extLst>
                </a:gridCol>
                <a:gridCol w="560934">
                  <a:extLst>
                    <a:ext uri="{9D8B030D-6E8A-4147-A177-3AD203B41FA5}">
                      <a16:colId xmlns:a16="http://schemas.microsoft.com/office/drawing/2014/main" xmlns="" val="1455501836"/>
                    </a:ext>
                  </a:extLst>
                </a:gridCol>
                <a:gridCol w="280467">
                  <a:extLst>
                    <a:ext uri="{9D8B030D-6E8A-4147-A177-3AD203B41FA5}">
                      <a16:colId xmlns:a16="http://schemas.microsoft.com/office/drawing/2014/main" xmlns="" val="3756649739"/>
                    </a:ext>
                  </a:extLst>
                </a:gridCol>
                <a:gridCol w="280467">
                  <a:extLst>
                    <a:ext uri="{9D8B030D-6E8A-4147-A177-3AD203B41FA5}">
                      <a16:colId xmlns:a16="http://schemas.microsoft.com/office/drawing/2014/main" xmlns="" val="3494649035"/>
                    </a:ext>
                  </a:extLst>
                </a:gridCol>
              </a:tblGrid>
              <a:tr h="3656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wdUpDiag">
                      <a:fgClr>
                        <a:srgbClr val="FE6E0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wdUpDiag">
                      <a:fgClr>
                        <a:srgbClr val="FE6E0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……</a:t>
                      </a:r>
                    </a:p>
                  </a:txBody>
                  <a:tcPr>
                    <a:pattFill prst="wdUpDiag">
                      <a:fgClr>
                        <a:srgbClr val="FE6E0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wdUpDiag">
                      <a:fgClr>
                        <a:srgbClr val="FE6E0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wdUpDiag">
                      <a:fgClr>
                        <a:srgbClr val="FE6E02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397994396"/>
                  </a:ext>
                </a:extLst>
              </a:tr>
              <a:tr h="36565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pattFill prst="wdUpDiag">
                      <a:fgClr>
                        <a:srgbClr val="FE6E0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wdUpDiag">
                      <a:fgClr>
                        <a:srgbClr val="FE6E0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……</a:t>
                      </a:r>
                    </a:p>
                  </a:txBody>
                  <a:tcPr>
                    <a:pattFill prst="wdUpDiag">
                      <a:fgClr>
                        <a:srgbClr val="FE6E0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wdUpDiag">
                      <a:fgClr>
                        <a:srgbClr val="FE6E0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wdUpDiag">
                      <a:fgClr>
                        <a:srgbClr val="FE6E02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238030979"/>
                  </a:ext>
                </a:extLst>
              </a:tr>
              <a:tr h="36565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pattFill prst="wdUpDiag">
                      <a:fgClr>
                        <a:srgbClr val="FE6E0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wdUpDiag">
                      <a:fgClr>
                        <a:srgbClr val="FE6E0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……</a:t>
                      </a:r>
                    </a:p>
                  </a:txBody>
                  <a:tcPr>
                    <a:pattFill prst="wdUpDiag">
                      <a:fgClr>
                        <a:srgbClr val="FE6E0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wdUpDiag">
                      <a:fgClr>
                        <a:srgbClr val="FE6E0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wdUpDiag">
                      <a:fgClr>
                        <a:srgbClr val="FE6E02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619229253"/>
                  </a:ext>
                </a:extLst>
              </a:tr>
            </a:tbl>
          </a:graphicData>
        </a:graphic>
      </p:graphicFrame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B65DE7A4-AF3E-4173-ACCE-A59BDFC53129}"/>
              </a:ext>
            </a:extLst>
          </p:cNvPr>
          <p:cNvSpPr/>
          <p:nvPr/>
        </p:nvSpPr>
        <p:spPr>
          <a:xfrm>
            <a:off x="1083081" y="2436408"/>
            <a:ext cx="402956" cy="3592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2E3174F7-5C81-41CF-B1E3-47D50DB6A410}"/>
              </a:ext>
            </a:extLst>
          </p:cNvPr>
          <p:cNvSpPr txBox="1"/>
          <p:nvPr/>
        </p:nvSpPr>
        <p:spPr>
          <a:xfrm>
            <a:off x="1499059" y="2292846"/>
            <a:ext cx="15879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directory entry</a:t>
            </a:r>
          </a:p>
          <a:p>
            <a:r>
              <a:rPr lang="en-US" dirty="0"/>
              <a:t>for lines in LLC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FB28AC1A-0377-4D7D-8E6B-ACC57877459A}"/>
              </a:ext>
            </a:extLst>
          </p:cNvPr>
          <p:cNvSpPr/>
          <p:nvPr/>
        </p:nvSpPr>
        <p:spPr>
          <a:xfrm>
            <a:off x="3576523" y="2443530"/>
            <a:ext cx="402956" cy="359208"/>
          </a:xfrm>
          <a:prstGeom prst="rect">
            <a:avLst/>
          </a:prstGeom>
          <a:pattFill prst="wdUpDiag">
            <a:fgClr>
              <a:srgbClr val="FE6E02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6FA4FA75-D845-4659-A75B-DDE708505A95}"/>
              </a:ext>
            </a:extLst>
          </p:cNvPr>
          <p:cNvSpPr txBox="1"/>
          <p:nvPr/>
        </p:nvSpPr>
        <p:spPr>
          <a:xfrm>
            <a:off x="3992501" y="2299968"/>
            <a:ext cx="2549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directory entry</a:t>
            </a:r>
          </a:p>
          <a:p>
            <a:r>
              <a:rPr lang="en-US" dirty="0"/>
              <a:t>for lines in L2</a:t>
            </a:r>
            <a:r>
              <a:rPr lang="zh-CHS" altLang="en-US" dirty="0"/>
              <a:t> </a:t>
            </a:r>
            <a:r>
              <a:rPr lang="en-US" altLang="zh-CHS" dirty="0"/>
              <a:t>but</a:t>
            </a:r>
            <a:r>
              <a:rPr lang="en-US" dirty="0"/>
              <a:t> not LLC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A022FB56-355B-48D1-B837-B125FAD4A4F8}"/>
              </a:ext>
            </a:extLst>
          </p:cNvPr>
          <p:cNvSpPr/>
          <p:nvPr/>
        </p:nvSpPr>
        <p:spPr>
          <a:xfrm>
            <a:off x="852757" y="5129389"/>
            <a:ext cx="4023360" cy="133791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xmlns="" id="{7DCE25FC-AB08-4FEF-9A8A-24344C65F6FB}"/>
              </a:ext>
            </a:extLst>
          </p:cNvPr>
          <p:cNvSpPr/>
          <p:nvPr/>
        </p:nvSpPr>
        <p:spPr>
          <a:xfrm>
            <a:off x="6770337" y="5563261"/>
            <a:ext cx="2298848" cy="904041"/>
          </a:xfrm>
          <a:prstGeom prst="wedgeRectCallout">
            <a:avLst>
              <a:gd name="adj1" fmla="val -132073"/>
              <a:gd name="adj2" fmla="val -13674"/>
            </a:avLst>
          </a:prstGeom>
          <a:gradFill>
            <a:gsLst>
              <a:gs pos="0">
                <a:srgbClr val="C00000"/>
              </a:gs>
              <a:gs pos="34000">
                <a:srgbClr val="C00000"/>
              </a:gs>
              <a:gs pos="70000">
                <a:srgbClr val="C00000"/>
              </a:gs>
              <a:gs pos="100000">
                <a:srgbClr val="C00000"/>
              </a:gs>
            </a:gsLst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The new attack surface!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B42523F8-4567-4803-9964-06B712D477DD}"/>
              </a:ext>
            </a:extLst>
          </p:cNvPr>
          <p:cNvSpPr txBox="1"/>
          <p:nvPr/>
        </p:nvSpPr>
        <p:spPr>
          <a:xfrm>
            <a:off x="7312036" y="3673017"/>
            <a:ext cx="43310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Due to the associativity difference, we can create ED conflicts.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Can ED conflicts lead to inclusion victims?</a:t>
            </a:r>
          </a:p>
        </p:txBody>
      </p:sp>
    </p:spTree>
    <p:extLst>
      <p:ext uri="{BB962C8B-B14F-4D97-AF65-F5344CB8AC3E}">
        <p14:creationId xmlns:p14="http://schemas.microsoft.com/office/powerpoint/2010/main" val="161978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6"/>
    </mc:Choice>
    <mc:Fallback xmlns="">
      <p:transition spd="slow" advTm="355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0" grpId="0"/>
      <p:bldP spid="14" grpId="0"/>
      <p:bldP spid="17" grpId="0"/>
      <p:bldP spid="21" grpId="0" animBg="1"/>
      <p:bldP spid="22" grpId="0"/>
      <p:bldP spid="23" grpId="0"/>
      <p:bldP spid="26" grpId="0" animBg="1"/>
      <p:bldP spid="27" grpId="0"/>
      <p:bldP spid="28" grpId="0" animBg="1"/>
      <p:bldP spid="29" grpId="0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FE2704-95D3-423E-B118-D1FDD9EF0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</p:spPr>
        <p:txBody>
          <a:bodyPr/>
          <a:lstStyle/>
          <a:p>
            <a:r>
              <a:rPr lang="en-US" dirty="0"/>
              <a:t>Creating Inclusion Victims via ED Conflicts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E10EEED-21D7-4331-A6EC-B4C8EA04E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580BB47A-CCB6-4388-9245-4D8476EDB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601579"/>
              </p:ext>
            </p:extLst>
          </p:nvPr>
        </p:nvGraphicFramePr>
        <p:xfrm>
          <a:off x="1937508" y="2116622"/>
          <a:ext cx="1352658" cy="50292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254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4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08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54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54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BC48C731-807D-4086-9F2A-448C718E57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051742"/>
              </p:ext>
            </p:extLst>
          </p:nvPr>
        </p:nvGraphicFramePr>
        <p:xfrm>
          <a:off x="2921060" y="3713512"/>
          <a:ext cx="1361173" cy="100584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40207">
                  <a:extLst>
                    <a:ext uri="{9D8B030D-6E8A-4147-A177-3AD203B41FA5}">
                      <a16:colId xmlns:a16="http://schemas.microsoft.com/office/drawing/2014/main" xmlns="" val="170355853"/>
                    </a:ext>
                  </a:extLst>
                </a:gridCol>
                <a:gridCol w="240207">
                  <a:extLst>
                    <a:ext uri="{9D8B030D-6E8A-4147-A177-3AD203B41FA5}">
                      <a16:colId xmlns:a16="http://schemas.microsoft.com/office/drawing/2014/main" xmlns="" val="3766793823"/>
                    </a:ext>
                  </a:extLst>
                </a:gridCol>
                <a:gridCol w="400345">
                  <a:extLst>
                    <a:ext uri="{9D8B030D-6E8A-4147-A177-3AD203B41FA5}">
                      <a16:colId xmlns:a16="http://schemas.microsoft.com/office/drawing/2014/main" xmlns="" val="1013401804"/>
                    </a:ext>
                  </a:extLst>
                </a:gridCol>
                <a:gridCol w="240207">
                  <a:extLst>
                    <a:ext uri="{9D8B030D-6E8A-4147-A177-3AD203B41FA5}">
                      <a16:colId xmlns:a16="http://schemas.microsoft.com/office/drawing/2014/main" xmlns="" val="4064781736"/>
                    </a:ext>
                  </a:extLst>
                </a:gridCol>
                <a:gridCol w="240207">
                  <a:extLst>
                    <a:ext uri="{9D8B030D-6E8A-4147-A177-3AD203B41FA5}">
                      <a16:colId xmlns:a16="http://schemas.microsoft.com/office/drawing/2014/main" xmlns="" val="3376393153"/>
                    </a:ext>
                  </a:extLst>
                </a:gridCol>
              </a:tblGrid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250BB1A-BCF5-4E28-BDBC-F376792754D8}"/>
              </a:ext>
            </a:extLst>
          </p:cNvPr>
          <p:cNvSpPr txBox="1"/>
          <p:nvPr/>
        </p:nvSpPr>
        <p:spPr>
          <a:xfrm>
            <a:off x="1734471" y="3860538"/>
            <a:ext cx="1159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ea typeface="Cambria" charset="0"/>
                <a:cs typeface="Cambria" charset="0"/>
              </a:rPr>
              <a:t>traditional</a:t>
            </a:r>
          </a:p>
          <a:p>
            <a:pPr algn="ctr"/>
            <a:r>
              <a:rPr lang="en-US" dirty="0">
                <a:ea typeface="Cambria" charset="0"/>
                <a:cs typeface="Cambria" charset="0"/>
              </a:rPr>
              <a:t>directory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48A2271A-1BDA-46E4-AA94-CA2C066895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664029"/>
              </p:ext>
            </p:extLst>
          </p:nvPr>
        </p:nvGraphicFramePr>
        <p:xfrm>
          <a:off x="4527875" y="2116622"/>
          <a:ext cx="1233803" cy="50292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06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2C4DAF7-01DF-4598-BC4D-DCAA55E5C782}"/>
              </a:ext>
            </a:extLst>
          </p:cNvPr>
          <p:cNvSpPr txBox="1"/>
          <p:nvPr/>
        </p:nvSpPr>
        <p:spPr>
          <a:xfrm>
            <a:off x="2200023" y="1515770"/>
            <a:ext cx="83548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ea typeface="Cambria" charset="0"/>
                <a:cs typeface="Cambria" charset="0"/>
              </a:rPr>
              <a:t>victim</a:t>
            </a:r>
            <a:endParaRPr lang="en-US" b="1" dirty="0">
              <a:ea typeface="Cambria" charset="0"/>
              <a:cs typeface="Cambria" charset="0"/>
            </a:endParaRPr>
          </a:p>
          <a:p>
            <a:pPr algn="ctr"/>
            <a:r>
              <a:rPr lang="en-US" dirty="0">
                <a:ea typeface="Cambria" charset="0"/>
                <a:cs typeface="Cambria" charset="0"/>
              </a:rPr>
              <a:t>core 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772EA03-C8DE-4C3C-8AFA-9801963C243A}"/>
              </a:ext>
            </a:extLst>
          </p:cNvPr>
          <p:cNvSpPr txBox="1"/>
          <p:nvPr/>
        </p:nvSpPr>
        <p:spPr>
          <a:xfrm>
            <a:off x="4678482" y="1502115"/>
            <a:ext cx="105144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ea typeface="Cambria" charset="0"/>
                <a:cs typeface="Cambria" charset="0"/>
              </a:rPr>
              <a:t>attacker</a:t>
            </a:r>
            <a:endParaRPr lang="en-US" b="1" dirty="0">
              <a:ea typeface="Cambria" charset="0"/>
              <a:cs typeface="Cambria" charset="0"/>
            </a:endParaRPr>
          </a:p>
          <a:p>
            <a:pPr algn="ctr"/>
            <a:r>
              <a:rPr lang="en-US" dirty="0">
                <a:ea typeface="Cambria" charset="0"/>
                <a:cs typeface="Cambria" charset="0"/>
              </a:rPr>
              <a:t>core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441BF1E-0CD8-495A-8174-489AA2737EE4}"/>
              </a:ext>
            </a:extLst>
          </p:cNvPr>
          <p:cNvSpPr txBox="1"/>
          <p:nvPr/>
        </p:nvSpPr>
        <p:spPr>
          <a:xfrm>
            <a:off x="646716" y="2088827"/>
            <a:ext cx="104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a typeface="Cambria" charset="0"/>
                <a:cs typeface="Cambria" charset="0"/>
              </a:rPr>
              <a:t>L2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A3D94AB-04C2-4F2D-8520-A698579C1970}"/>
              </a:ext>
            </a:extLst>
          </p:cNvPr>
          <p:cNvSpPr txBox="1"/>
          <p:nvPr/>
        </p:nvSpPr>
        <p:spPr>
          <a:xfrm>
            <a:off x="1813953" y="4940716"/>
            <a:ext cx="15880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ea typeface="Cambria" charset="0"/>
                <a:cs typeface="Cambria" charset="0"/>
              </a:rPr>
              <a:t>extended</a:t>
            </a:r>
          </a:p>
          <a:p>
            <a:pPr algn="ctr"/>
            <a:r>
              <a:rPr lang="en-US" dirty="0">
                <a:ea typeface="Cambria" charset="0"/>
                <a:cs typeface="Cambria" charset="0"/>
              </a:rPr>
              <a:t>Directory</a:t>
            </a:r>
          </a:p>
          <a:p>
            <a:pPr algn="ctr"/>
            <a:r>
              <a:rPr lang="en-US" dirty="0">
                <a:ea typeface="Cambria" charset="0"/>
                <a:cs typeface="Cambria" charset="0"/>
              </a:rPr>
              <a:t>(ED)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53435BC-47F7-46AA-B39C-6783AC71B05F}"/>
              </a:ext>
            </a:extLst>
          </p:cNvPr>
          <p:cNvSpPr/>
          <p:nvPr/>
        </p:nvSpPr>
        <p:spPr>
          <a:xfrm>
            <a:off x="4614397" y="3305125"/>
            <a:ext cx="1264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Cambria" charset="0"/>
                <a:cs typeface="Cambria" charset="0"/>
              </a:rPr>
              <a:t>cache lines </a:t>
            </a:r>
            <a:endParaRPr lang="en-US" dirty="0"/>
          </a:p>
        </p:txBody>
      </p:sp>
      <p:sp>
        <p:nvSpPr>
          <p:cNvPr id="17" name="Rounded Rectangle 12">
            <a:extLst>
              <a:ext uri="{FF2B5EF4-FFF2-40B4-BE49-F238E27FC236}">
                <a16:creationId xmlns:a16="http://schemas.microsoft.com/office/drawing/2014/main" xmlns="" id="{F131ACCE-4AB8-4AC2-8143-51E252AE5D80}"/>
              </a:ext>
            </a:extLst>
          </p:cNvPr>
          <p:cNvSpPr/>
          <p:nvPr/>
        </p:nvSpPr>
        <p:spPr>
          <a:xfrm>
            <a:off x="1690682" y="3229113"/>
            <a:ext cx="4416631" cy="2831202"/>
          </a:xfrm>
          <a:prstGeom prst="roundRect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C8697E0-2D96-4199-8C6A-0627B2CE03C3}"/>
              </a:ext>
            </a:extLst>
          </p:cNvPr>
          <p:cNvSpPr txBox="1"/>
          <p:nvPr/>
        </p:nvSpPr>
        <p:spPr>
          <a:xfrm>
            <a:off x="1009391" y="4396186"/>
            <a:ext cx="6495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LLC</a:t>
            </a:r>
          </a:p>
          <a:p>
            <a:pPr algn="ctr"/>
            <a:r>
              <a:rPr lang="en-US" sz="2000" b="1" dirty="0"/>
              <a:t>slice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3721B67-EAAF-4462-B8B9-08C8A461EF65}"/>
              </a:ext>
            </a:extLst>
          </p:cNvPr>
          <p:cNvSpPr/>
          <p:nvPr/>
        </p:nvSpPr>
        <p:spPr>
          <a:xfrm>
            <a:off x="7733505" y="2257379"/>
            <a:ext cx="334284" cy="322145"/>
          </a:xfrm>
          <a:prstGeom prst="rect">
            <a:avLst/>
          </a:prstGeom>
          <a:solidFill>
            <a:srgbClr val="73FB7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ea typeface="Cambria" charset="0"/>
              <a:cs typeface="Cambria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488A4DC-8FDC-41C4-B6E5-2660925E966F}"/>
              </a:ext>
            </a:extLst>
          </p:cNvPr>
          <p:cNvSpPr txBox="1"/>
          <p:nvPr/>
        </p:nvSpPr>
        <p:spPr>
          <a:xfrm>
            <a:off x="6424919" y="2072628"/>
            <a:ext cx="1164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ea typeface="Cambria" charset="0"/>
                <a:cs typeface="Cambria" charset="0"/>
              </a:rPr>
              <a:t>target</a:t>
            </a:r>
          </a:p>
          <a:p>
            <a:pPr algn="r"/>
            <a:r>
              <a:rPr lang="en-US" sz="1600" dirty="0">
                <a:ea typeface="Cambria" charset="0"/>
                <a:cs typeface="Cambria" charset="0"/>
              </a:rPr>
              <a:t>address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xmlns="" id="{169A98E4-5369-43C6-B0D7-9D62DFA2FA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513343"/>
              </p:ext>
            </p:extLst>
          </p:nvPr>
        </p:nvGraphicFramePr>
        <p:xfrm>
          <a:off x="3240833" y="4899461"/>
          <a:ext cx="1041400" cy="100584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1703558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766793823"/>
                    </a:ext>
                  </a:extLst>
                </a:gridCol>
                <a:gridCol w="416560">
                  <a:extLst>
                    <a:ext uri="{9D8B030D-6E8A-4147-A177-3AD203B41FA5}">
                      <a16:colId xmlns:a16="http://schemas.microsoft.com/office/drawing/2014/main" xmlns="" val="10134018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064781736"/>
                    </a:ext>
                  </a:extLst>
                </a:gridCol>
              </a:tblGrid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66FF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32" name="Content Placeholder 31">
            <a:extLst>
              <a:ext uri="{FF2B5EF4-FFF2-40B4-BE49-F238E27FC236}">
                <a16:creationId xmlns:a16="http://schemas.microsoft.com/office/drawing/2014/main" xmlns="" id="{FE5C74B6-64F9-4877-A03F-F438199DA1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983330"/>
              </p:ext>
            </p:extLst>
          </p:nvPr>
        </p:nvGraphicFramePr>
        <p:xfrm>
          <a:off x="215851" y="6219088"/>
          <a:ext cx="1041400" cy="25146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1071048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055805351"/>
                    </a:ext>
                  </a:extLst>
                </a:gridCol>
                <a:gridCol w="416560">
                  <a:extLst>
                    <a:ext uri="{9D8B030D-6E8A-4147-A177-3AD203B41FA5}">
                      <a16:colId xmlns:a16="http://schemas.microsoft.com/office/drawing/2014/main" xmlns="" val="16369406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735039442"/>
                    </a:ext>
                  </a:extLst>
                </a:gridCol>
              </a:tblGrid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379680710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xmlns="" id="{C36CD436-5334-41D4-8798-6FFAF480D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118160"/>
              </p:ext>
            </p:extLst>
          </p:nvPr>
        </p:nvGraphicFramePr>
        <p:xfrm>
          <a:off x="4545529" y="3713512"/>
          <a:ext cx="1361173" cy="100584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40207">
                  <a:extLst>
                    <a:ext uri="{9D8B030D-6E8A-4147-A177-3AD203B41FA5}">
                      <a16:colId xmlns:a16="http://schemas.microsoft.com/office/drawing/2014/main" xmlns="" val="170355853"/>
                    </a:ext>
                  </a:extLst>
                </a:gridCol>
                <a:gridCol w="240207">
                  <a:extLst>
                    <a:ext uri="{9D8B030D-6E8A-4147-A177-3AD203B41FA5}">
                      <a16:colId xmlns:a16="http://schemas.microsoft.com/office/drawing/2014/main" xmlns="" val="3766793823"/>
                    </a:ext>
                  </a:extLst>
                </a:gridCol>
                <a:gridCol w="400345">
                  <a:extLst>
                    <a:ext uri="{9D8B030D-6E8A-4147-A177-3AD203B41FA5}">
                      <a16:colId xmlns:a16="http://schemas.microsoft.com/office/drawing/2014/main" xmlns="" val="1013401804"/>
                    </a:ext>
                  </a:extLst>
                </a:gridCol>
                <a:gridCol w="240207">
                  <a:extLst>
                    <a:ext uri="{9D8B030D-6E8A-4147-A177-3AD203B41FA5}">
                      <a16:colId xmlns:a16="http://schemas.microsoft.com/office/drawing/2014/main" xmlns="" val="4064781736"/>
                    </a:ext>
                  </a:extLst>
                </a:gridCol>
                <a:gridCol w="240207">
                  <a:extLst>
                    <a:ext uri="{9D8B030D-6E8A-4147-A177-3AD203B41FA5}">
                      <a16:colId xmlns:a16="http://schemas.microsoft.com/office/drawing/2014/main" xmlns="" val="3376393153"/>
                    </a:ext>
                  </a:extLst>
                </a:gridCol>
              </a:tblGrid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851933F1-925A-41C1-84E7-48E1372F7902}"/>
              </a:ext>
            </a:extLst>
          </p:cNvPr>
          <p:cNvSpPr/>
          <p:nvPr/>
        </p:nvSpPr>
        <p:spPr>
          <a:xfrm>
            <a:off x="3009400" y="3287282"/>
            <a:ext cx="1184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Cambria" charset="0"/>
                <a:cs typeface="Cambria" charset="0"/>
              </a:rPr>
              <a:t>directories</a:t>
            </a:r>
            <a:endParaRPr lang="en-US" dirty="0"/>
          </a:p>
        </p:txBody>
      </p:sp>
      <p:graphicFrame>
        <p:nvGraphicFramePr>
          <p:cNvPr id="39" name="Content Placeholder 31">
            <a:extLst>
              <a:ext uri="{FF2B5EF4-FFF2-40B4-BE49-F238E27FC236}">
                <a16:creationId xmlns:a16="http://schemas.microsoft.com/office/drawing/2014/main" xmlns="" id="{CBCD9FA0-91D2-4C98-9CA5-FF0655E729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4129293"/>
              </p:ext>
            </p:extLst>
          </p:nvPr>
        </p:nvGraphicFramePr>
        <p:xfrm>
          <a:off x="1019038" y="6236053"/>
          <a:ext cx="1041400" cy="25146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1071048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055805351"/>
                    </a:ext>
                  </a:extLst>
                </a:gridCol>
                <a:gridCol w="416560">
                  <a:extLst>
                    <a:ext uri="{9D8B030D-6E8A-4147-A177-3AD203B41FA5}">
                      <a16:colId xmlns:a16="http://schemas.microsoft.com/office/drawing/2014/main" xmlns="" val="16369406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735039442"/>
                    </a:ext>
                  </a:extLst>
                </a:gridCol>
              </a:tblGrid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9680710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AD3BCAF3-0A0A-40CC-932B-140C1E50C8F7}"/>
              </a:ext>
            </a:extLst>
          </p:cNvPr>
          <p:cNvSpPr/>
          <p:nvPr/>
        </p:nvSpPr>
        <p:spPr>
          <a:xfrm>
            <a:off x="8449132" y="2257379"/>
            <a:ext cx="334284" cy="322145"/>
          </a:xfrm>
          <a:prstGeom prst="rect">
            <a:avLst/>
          </a:prstGeom>
          <a:pattFill prst="wdUpDiag">
            <a:fgClr>
              <a:srgbClr val="73FB79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ea typeface="Cambria" charset="0"/>
              <a:cs typeface="Cambria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D5209077-9B9A-4454-A704-27BD74A68967}"/>
              </a:ext>
            </a:extLst>
          </p:cNvPr>
          <p:cNvSpPr txBox="1"/>
          <p:nvPr/>
        </p:nvSpPr>
        <p:spPr>
          <a:xfrm>
            <a:off x="7475626" y="1527642"/>
            <a:ext cx="663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cache</a:t>
            </a:r>
          </a:p>
          <a:p>
            <a:pPr algn="ctr"/>
            <a:r>
              <a:rPr lang="en-US" sz="1600" dirty="0"/>
              <a:t>line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76CEB388-4798-49C4-A819-C987AF8BC3D5}"/>
              </a:ext>
            </a:extLst>
          </p:cNvPr>
          <p:cNvSpPr txBox="1"/>
          <p:nvPr/>
        </p:nvSpPr>
        <p:spPr>
          <a:xfrm>
            <a:off x="8126861" y="1512208"/>
            <a:ext cx="939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directory</a:t>
            </a:r>
          </a:p>
          <a:p>
            <a:pPr algn="ctr"/>
            <a:r>
              <a:rPr lang="en-US" sz="1600" dirty="0"/>
              <a:t>entry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D91FCF0E-886A-4A78-B86C-5D8141FD41E3}"/>
              </a:ext>
            </a:extLst>
          </p:cNvPr>
          <p:cNvSpPr/>
          <p:nvPr/>
        </p:nvSpPr>
        <p:spPr>
          <a:xfrm>
            <a:off x="3235555" y="5153200"/>
            <a:ext cx="222474" cy="248654"/>
          </a:xfrm>
          <a:prstGeom prst="rect">
            <a:avLst/>
          </a:prstGeom>
          <a:pattFill prst="wdUpDiag">
            <a:fgClr>
              <a:srgbClr val="73FB79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ea typeface="Cambria" charset="0"/>
              <a:cs typeface="Cambria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6092CD7C-F0B6-40A6-901A-16BE889A0A55}"/>
              </a:ext>
            </a:extLst>
          </p:cNvPr>
          <p:cNvSpPr/>
          <p:nvPr/>
        </p:nvSpPr>
        <p:spPr>
          <a:xfrm>
            <a:off x="1930134" y="2373335"/>
            <a:ext cx="236313" cy="238833"/>
          </a:xfrm>
          <a:prstGeom prst="rect">
            <a:avLst/>
          </a:prstGeom>
          <a:solidFill>
            <a:srgbClr val="73FB7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ea typeface="Cambria" charset="0"/>
              <a:cs typeface="Cambria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C2B727F2-8002-4461-BE80-E898E32AA6C4}"/>
              </a:ext>
            </a:extLst>
          </p:cNvPr>
          <p:cNvSpPr txBox="1"/>
          <p:nvPr/>
        </p:nvSpPr>
        <p:spPr>
          <a:xfrm>
            <a:off x="4324053" y="5184934"/>
            <a:ext cx="2313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a typeface="Cambria" charset="0"/>
                <a:cs typeface="Cambria" charset="0"/>
              </a:rPr>
              <a:t>insert into L2 and ED.</a:t>
            </a:r>
          </a:p>
          <a:p>
            <a:r>
              <a:rPr lang="en-US" dirty="0">
                <a:ea typeface="Cambria" charset="0"/>
                <a:cs typeface="Cambria" charset="0"/>
              </a:rPr>
              <a:t>ED conflict.</a:t>
            </a: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xmlns="" id="{F3A54277-2CBB-4FDA-8A37-73E46C772E15}"/>
              </a:ext>
            </a:extLst>
          </p:cNvPr>
          <p:cNvSpPr/>
          <p:nvPr/>
        </p:nvSpPr>
        <p:spPr>
          <a:xfrm>
            <a:off x="2109628" y="2573411"/>
            <a:ext cx="2536614" cy="1478120"/>
          </a:xfrm>
          <a:custGeom>
            <a:avLst/>
            <a:gdLst>
              <a:gd name="connsiteX0" fmla="*/ 0 w 2585804"/>
              <a:gd name="connsiteY0" fmla="*/ 0 h 1229193"/>
              <a:gd name="connsiteX1" fmla="*/ 1903751 w 2585804"/>
              <a:gd name="connsiteY1" fmla="*/ 494675 h 1229193"/>
              <a:gd name="connsiteX2" fmla="*/ 2585804 w 2585804"/>
              <a:gd name="connsiteY2" fmla="*/ 1229193 h 122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85804" h="1229193">
                <a:moveTo>
                  <a:pt x="0" y="0"/>
                </a:moveTo>
                <a:cubicBezTo>
                  <a:pt x="736392" y="144905"/>
                  <a:pt x="1472784" y="289810"/>
                  <a:pt x="1903751" y="494675"/>
                </a:cubicBezTo>
                <a:cubicBezTo>
                  <a:pt x="2334718" y="699541"/>
                  <a:pt x="2460261" y="964367"/>
                  <a:pt x="2585804" y="1229193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4821F61C-B32B-429E-8632-EBDC99689189}"/>
              </a:ext>
            </a:extLst>
          </p:cNvPr>
          <p:cNvSpPr txBox="1"/>
          <p:nvPr/>
        </p:nvSpPr>
        <p:spPr>
          <a:xfrm>
            <a:off x="3900752" y="2663622"/>
            <a:ext cx="2313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evict the target line from remote L2 to LLC</a:t>
            </a:r>
          </a:p>
        </p:txBody>
      </p:sp>
      <p:sp>
        <p:nvSpPr>
          <p:cNvPr id="58" name="Speech Bubble: Rectangle 57">
            <a:extLst>
              <a:ext uri="{FF2B5EF4-FFF2-40B4-BE49-F238E27FC236}">
                <a16:creationId xmlns:a16="http://schemas.microsoft.com/office/drawing/2014/main" xmlns="" id="{E7E3FA30-85F1-4897-B9F2-9496BEB4F318}"/>
              </a:ext>
            </a:extLst>
          </p:cNvPr>
          <p:cNvSpPr/>
          <p:nvPr/>
        </p:nvSpPr>
        <p:spPr>
          <a:xfrm>
            <a:off x="6259173" y="4051531"/>
            <a:ext cx="1166235" cy="609444"/>
          </a:xfrm>
          <a:prstGeom prst="wedgeRectCallout">
            <a:avLst>
              <a:gd name="adj1" fmla="val -181559"/>
              <a:gd name="adj2" fmla="val -37041"/>
            </a:avLst>
          </a:prstGeom>
          <a:gradFill>
            <a:gsLst>
              <a:gs pos="0">
                <a:srgbClr val="C00000"/>
              </a:gs>
              <a:gs pos="34000">
                <a:srgbClr val="C00000"/>
              </a:gs>
              <a:gs pos="70000">
                <a:srgbClr val="C00000"/>
              </a:gs>
              <a:gs pos="100000">
                <a:srgbClr val="C00000"/>
              </a:gs>
            </a:gsLst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inclusion victim</a:t>
            </a:r>
          </a:p>
        </p:txBody>
      </p:sp>
      <p:sp>
        <p:nvSpPr>
          <p:cNvPr id="59" name="Arc 58">
            <a:extLst>
              <a:ext uri="{FF2B5EF4-FFF2-40B4-BE49-F238E27FC236}">
                <a16:creationId xmlns:a16="http://schemas.microsoft.com/office/drawing/2014/main" xmlns="" id="{23B238F2-6C99-4486-BCA6-C7B671F13DA7}"/>
              </a:ext>
            </a:extLst>
          </p:cNvPr>
          <p:cNvSpPr/>
          <p:nvPr/>
        </p:nvSpPr>
        <p:spPr>
          <a:xfrm rot="14043507">
            <a:off x="2760000" y="4001354"/>
            <a:ext cx="1208413" cy="1334242"/>
          </a:xfrm>
          <a:prstGeom prst="arc">
            <a:avLst>
              <a:gd name="adj1" fmla="val 13796368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E87914D3-AD47-DF46-91AE-EC582C9A256C}"/>
              </a:ext>
            </a:extLst>
          </p:cNvPr>
          <p:cNvSpPr/>
          <p:nvPr/>
        </p:nvSpPr>
        <p:spPr>
          <a:xfrm>
            <a:off x="7742737" y="2899011"/>
            <a:ext cx="334284" cy="32214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ea typeface="Cambria" charset="0"/>
              <a:cs typeface="Cambria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962D6FF-BB44-5C40-BF99-4B5EF2C80BD7}"/>
              </a:ext>
            </a:extLst>
          </p:cNvPr>
          <p:cNvSpPr txBox="1"/>
          <p:nvPr/>
        </p:nvSpPr>
        <p:spPr>
          <a:xfrm>
            <a:off x="6319471" y="2733816"/>
            <a:ext cx="1314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ea typeface="Cambria" charset="0"/>
                <a:cs typeface="Cambria" charset="0"/>
              </a:rPr>
              <a:t>probe</a:t>
            </a:r>
          </a:p>
          <a:p>
            <a:pPr algn="r"/>
            <a:r>
              <a:rPr lang="en-US" sz="1600" dirty="0">
                <a:ea typeface="Cambria" charset="0"/>
                <a:cs typeface="Cambria" charset="0"/>
              </a:rPr>
              <a:t>addresses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3B1854CF-E676-B84F-9454-C4DEE4156832}"/>
              </a:ext>
            </a:extLst>
          </p:cNvPr>
          <p:cNvSpPr/>
          <p:nvPr/>
        </p:nvSpPr>
        <p:spPr>
          <a:xfrm>
            <a:off x="8463297" y="2888207"/>
            <a:ext cx="334284" cy="343753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ea typeface="Cambria" charset="0"/>
              <a:cs typeface="Cambria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ontent Placeholder 4">
                <a:extLst>
                  <a:ext uri="{FF2B5EF4-FFF2-40B4-BE49-F238E27FC236}">
                    <a16:creationId xmlns:a16="http://schemas.microsoft.com/office/drawing/2014/main" xmlns="" id="{6174F1A0-D775-6743-B145-C61E34B0448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527819" y="5104072"/>
                <a:ext cx="5664181" cy="111501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b="1" dirty="0"/>
                  <a:t>Prime</a:t>
                </a:r>
                <a:r>
                  <a:rPr lang="en-US" sz="2000" dirty="0"/>
                  <a:t>: access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𝐸𝐷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probe lines to occupy the target set in a ED slice</a:t>
                </a:r>
              </a:p>
            </p:txBody>
          </p:sp>
        </mc:Choice>
        <mc:Fallback xmlns="">
          <p:sp>
            <p:nvSpPr>
              <p:cNvPr id="42" name="Content Placeholder 4">
                <a:extLst>
                  <a:ext uri="{FF2B5EF4-FFF2-40B4-BE49-F238E27FC236}">
                    <a16:creationId xmlns:a16="http://schemas.microsoft.com/office/drawing/2014/main" id="{6174F1A0-D775-6743-B145-C61E34B044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7819" y="5104072"/>
                <a:ext cx="5664181" cy="1115016"/>
              </a:xfrm>
              <a:prstGeom prst="rect">
                <a:avLst/>
              </a:prstGeom>
              <a:blipFill>
                <a:blip r:embed="rId3"/>
                <a:stretch>
                  <a:fillRect l="-447" t="-2247" r="-17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9388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08463 -0.12963 L 0.24778 -0.15509 " pathEditMode="relative" rAng="0" ptsTypes="AAA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83" y="-775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7037E-6 L 0.09818 -0.47153 L 0.28802 -0.56412 " pathEditMode="relative" rAng="0" ptsTypes="AAA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1" y="-2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33 -4.44444E-6 L -0.04883 -0.04143 L -0.05052 -0.13958 L -0.02539 -0.17314 " pathEditMode="relative" rAng="0" ptsTypes="AAAA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6" y="-865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00232 L 0.17812 0.09513 L 0.21484 0.23287 " pathEditMode="relative" rAng="0" ptsTypes="AAA"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12" y="1175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50" grpId="0" animBg="1"/>
      <p:bldP spid="53" grpId="0"/>
      <p:bldP spid="56" grpId="0" animBg="1"/>
      <p:bldP spid="57" grpId="0"/>
      <p:bldP spid="58" grpId="0" animBg="1"/>
      <p:bldP spid="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463679-1F4C-354D-AEF0-75B51E9F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Prime+Probe Attacks Targeting the Directory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56965B3-F7C2-A143-8147-E32018D8B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xmlns="" id="{306707CA-88EF-4D20-B003-0111C72498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527819" y="3582649"/>
                <a:ext cx="5664181" cy="1941226"/>
              </a:xfrm>
            </p:spPr>
            <p:txBody>
              <a:bodyPr>
                <a:normAutofit/>
              </a:bodyPr>
              <a:lstStyle/>
              <a:p>
                <a:r>
                  <a:rPr lang="en-US" sz="2000" b="1" dirty="0"/>
                  <a:t>Prime</a:t>
                </a:r>
                <a:r>
                  <a:rPr lang="en-US" sz="2000" dirty="0"/>
                  <a:t>: access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𝐸𝐷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probe lines to occupy the target set in a ED slice</a:t>
                </a:r>
              </a:p>
              <a:p>
                <a:r>
                  <a:rPr lang="en-US" sz="2000" b="1" dirty="0"/>
                  <a:t>Wait</a:t>
                </a:r>
                <a:r>
                  <a:rPr lang="en-US" sz="2000" dirty="0"/>
                  <a:t>: wait for the victim to perform an access</a:t>
                </a:r>
              </a:p>
              <a:p>
                <a:r>
                  <a:rPr lang="en-US" sz="2000" b="1" dirty="0"/>
                  <a:t>Probe</a:t>
                </a:r>
                <a:r>
                  <a:rPr lang="en-US" sz="2000" dirty="0"/>
                  <a:t>: re-access the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𝐸𝐷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probe lines and measure access latency</a:t>
                </a: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06707CA-88EF-4D20-B003-0111C72498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27819" y="3582649"/>
                <a:ext cx="5664181" cy="1941226"/>
              </a:xfrm>
              <a:blipFill>
                <a:blip r:embed="rId3"/>
                <a:stretch>
                  <a:fillRect l="-538" t="-1887" r="-1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9F76C079-A28D-49C1-AC7A-BFC41E174B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586804"/>
              </p:ext>
            </p:extLst>
          </p:nvPr>
        </p:nvGraphicFramePr>
        <p:xfrm>
          <a:off x="1937508" y="2116622"/>
          <a:ext cx="1352658" cy="50292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254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4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08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54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54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89F644C4-A9B3-4A57-93FC-06051D8B7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874514"/>
              </p:ext>
            </p:extLst>
          </p:nvPr>
        </p:nvGraphicFramePr>
        <p:xfrm>
          <a:off x="2921060" y="3713512"/>
          <a:ext cx="1361173" cy="100584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40207">
                  <a:extLst>
                    <a:ext uri="{9D8B030D-6E8A-4147-A177-3AD203B41FA5}">
                      <a16:colId xmlns:a16="http://schemas.microsoft.com/office/drawing/2014/main" xmlns="" val="170355853"/>
                    </a:ext>
                  </a:extLst>
                </a:gridCol>
                <a:gridCol w="240207">
                  <a:extLst>
                    <a:ext uri="{9D8B030D-6E8A-4147-A177-3AD203B41FA5}">
                      <a16:colId xmlns:a16="http://schemas.microsoft.com/office/drawing/2014/main" xmlns="" val="3766793823"/>
                    </a:ext>
                  </a:extLst>
                </a:gridCol>
                <a:gridCol w="400345">
                  <a:extLst>
                    <a:ext uri="{9D8B030D-6E8A-4147-A177-3AD203B41FA5}">
                      <a16:colId xmlns:a16="http://schemas.microsoft.com/office/drawing/2014/main" xmlns="" val="1013401804"/>
                    </a:ext>
                  </a:extLst>
                </a:gridCol>
                <a:gridCol w="240207">
                  <a:extLst>
                    <a:ext uri="{9D8B030D-6E8A-4147-A177-3AD203B41FA5}">
                      <a16:colId xmlns:a16="http://schemas.microsoft.com/office/drawing/2014/main" xmlns="" val="4064781736"/>
                    </a:ext>
                  </a:extLst>
                </a:gridCol>
                <a:gridCol w="240207">
                  <a:extLst>
                    <a:ext uri="{9D8B030D-6E8A-4147-A177-3AD203B41FA5}">
                      <a16:colId xmlns:a16="http://schemas.microsoft.com/office/drawing/2014/main" xmlns="" val="3376393153"/>
                    </a:ext>
                  </a:extLst>
                </a:gridCol>
              </a:tblGrid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66FF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7D7D7B-D030-4254-B71F-9F8AD3FD1CF7}"/>
              </a:ext>
            </a:extLst>
          </p:cNvPr>
          <p:cNvSpPr txBox="1"/>
          <p:nvPr/>
        </p:nvSpPr>
        <p:spPr>
          <a:xfrm>
            <a:off x="1734471" y="3860538"/>
            <a:ext cx="1159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ea typeface="Cambria" charset="0"/>
                <a:cs typeface="Cambria" charset="0"/>
              </a:rPr>
              <a:t>traditional</a:t>
            </a:r>
          </a:p>
          <a:p>
            <a:pPr algn="ctr"/>
            <a:r>
              <a:rPr lang="en-US" dirty="0">
                <a:ea typeface="Cambria" charset="0"/>
                <a:cs typeface="Cambria" charset="0"/>
              </a:rPr>
              <a:t>directory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6482677D-7281-4523-AA34-E9BE0E55E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176642"/>
              </p:ext>
            </p:extLst>
          </p:nvPr>
        </p:nvGraphicFramePr>
        <p:xfrm>
          <a:off x="4527875" y="2116622"/>
          <a:ext cx="1233803" cy="50292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06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3DAC844-6C26-4FE6-9316-6E86D4211F8F}"/>
              </a:ext>
            </a:extLst>
          </p:cNvPr>
          <p:cNvSpPr txBox="1"/>
          <p:nvPr/>
        </p:nvSpPr>
        <p:spPr>
          <a:xfrm>
            <a:off x="2200023" y="1515770"/>
            <a:ext cx="83548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ea typeface="Cambria" charset="0"/>
                <a:cs typeface="Cambria" charset="0"/>
              </a:rPr>
              <a:t>victim</a:t>
            </a:r>
            <a:endParaRPr lang="en-US" b="1" dirty="0">
              <a:ea typeface="Cambria" charset="0"/>
              <a:cs typeface="Cambria" charset="0"/>
            </a:endParaRPr>
          </a:p>
          <a:p>
            <a:pPr algn="ctr"/>
            <a:r>
              <a:rPr lang="en-US" dirty="0">
                <a:ea typeface="Cambria" charset="0"/>
                <a:cs typeface="Cambria" charset="0"/>
              </a:rPr>
              <a:t>core 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A66CE10-0385-4CDC-ADE8-E4FF0760077B}"/>
              </a:ext>
            </a:extLst>
          </p:cNvPr>
          <p:cNvSpPr txBox="1"/>
          <p:nvPr/>
        </p:nvSpPr>
        <p:spPr>
          <a:xfrm>
            <a:off x="4678482" y="1502115"/>
            <a:ext cx="105144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ea typeface="Cambria" charset="0"/>
                <a:cs typeface="Cambria" charset="0"/>
              </a:rPr>
              <a:t>attacker</a:t>
            </a:r>
            <a:endParaRPr lang="en-US" b="1" dirty="0">
              <a:ea typeface="Cambria" charset="0"/>
              <a:cs typeface="Cambria" charset="0"/>
            </a:endParaRPr>
          </a:p>
          <a:p>
            <a:pPr algn="ctr"/>
            <a:r>
              <a:rPr lang="en-US" dirty="0">
                <a:ea typeface="Cambria" charset="0"/>
                <a:cs typeface="Cambria" charset="0"/>
              </a:rPr>
              <a:t>core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0EB3381-E003-455B-A44B-DF42ED727344}"/>
              </a:ext>
            </a:extLst>
          </p:cNvPr>
          <p:cNvSpPr txBox="1"/>
          <p:nvPr/>
        </p:nvSpPr>
        <p:spPr>
          <a:xfrm>
            <a:off x="646716" y="2088827"/>
            <a:ext cx="104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a typeface="Cambria" charset="0"/>
                <a:cs typeface="Cambria" charset="0"/>
              </a:rPr>
              <a:t>L2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B7D3B60-D59A-485C-B491-33D7E6B346F0}"/>
              </a:ext>
            </a:extLst>
          </p:cNvPr>
          <p:cNvSpPr txBox="1"/>
          <p:nvPr/>
        </p:nvSpPr>
        <p:spPr>
          <a:xfrm>
            <a:off x="1813953" y="4940716"/>
            <a:ext cx="15880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ea typeface="Cambria" charset="0"/>
                <a:cs typeface="Cambria" charset="0"/>
              </a:rPr>
              <a:t>extended</a:t>
            </a:r>
          </a:p>
          <a:p>
            <a:pPr algn="ctr"/>
            <a:r>
              <a:rPr lang="en-US" dirty="0">
                <a:ea typeface="Cambria" charset="0"/>
                <a:cs typeface="Cambria" charset="0"/>
              </a:rPr>
              <a:t>Directory</a:t>
            </a:r>
          </a:p>
          <a:p>
            <a:pPr algn="ctr"/>
            <a:r>
              <a:rPr lang="en-US" dirty="0">
                <a:ea typeface="Cambria" charset="0"/>
                <a:cs typeface="Cambria" charset="0"/>
              </a:rPr>
              <a:t>(ED)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1D150E2-D853-4D7D-A154-934C11C6F694}"/>
              </a:ext>
            </a:extLst>
          </p:cNvPr>
          <p:cNvSpPr/>
          <p:nvPr/>
        </p:nvSpPr>
        <p:spPr>
          <a:xfrm>
            <a:off x="4614397" y="3305125"/>
            <a:ext cx="1264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Cambria" charset="0"/>
                <a:cs typeface="Cambria" charset="0"/>
              </a:rPr>
              <a:t>cache lines </a:t>
            </a:r>
            <a:endParaRPr lang="en-US" dirty="0"/>
          </a:p>
        </p:txBody>
      </p:sp>
      <p:sp>
        <p:nvSpPr>
          <p:cNvPr id="18" name="Rounded Rectangle 12">
            <a:extLst>
              <a:ext uri="{FF2B5EF4-FFF2-40B4-BE49-F238E27FC236}">
                <a16:creationId xmlns:a16="http://schemas.microsoft.com/office/drawing/2014/main" xmlns="" id="{04A04B7D-0009-4A13-8343-2F5D1B99DB26}"/>
              </a:ext>
            </a:extLst>
          </p:cNvPr>
          <p:cNvSpPr/>
          <p:nvPr/>
        </p:nvSpPr>
        <p:spPr>
          <a:xfrm>
            <a:off x="1690682" y="3229113"/>
            <a:ext cx="4416631" cy="2831202"/>
          </a:xfrm>
          <a:prstGeom prst="roundRect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E898467-AF2C-45E1-9F1D-5DB9D4038094}"/>
              </a:ext>
            </a:extLst>
          </p:cNvPr>
          <p:cNvSpPr txBox="1"/>
          <p:nvPr/>
        </p:nvSpPr>
        <p:spPr>
          <a:xfrm>
            <a:off x="1009391" y="4396186"/>
            <a:ext cx="6495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LLC</a:t>
            </a:r>
          </a:p>
          <a:p>
            <a:pPr algn="ctr"/>
            <a:r>
              <a:rPr lang="en-US" sz="2000" b="1" dirty="0"/>
              <a:t>slice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0B4C35E6-42C8-48CB-A9D9-69299BCA8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106670"/>
              </p:ext>
            </p:extLst>
          </p:nvPr>
        </p:nvGraphicFramePr>
        <p:xfrm>
          <a:off x="3240833" y="4899461"/>
          <a:ext cx="1041400" cy="100584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1703558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766793823"/>
                    </a:ext>
                  </a:extLst>
                </a:gridCol>
                <a:gridCol w="416560">
                  <a:extLst>
                    <a:ext uri="{9D8B030D-6E8A-4147-A177-3AD203B41FA5}">
                      <a16:colId xmlns:a16="http://schemas.microsoft.com/office/drawing/2014/main" xmlns="" val="10134018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064781736"/>
                    </a:ext>
                  </a:extLst>
                </a:gridCol>
              </a:tblGrid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78125A1F-CA87-4462-8A50-173AEF7CB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497596"/>
              </p:ext>
            </p:extLst>
          </p:nvPr>
        </p:nvGraphicFramePr>
        <p:xfrm>
          <a:off x="4545529" y="3713512"/>
          <a:ext cx="1361173" cy="100584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40207">
                  <a:extLst>
                    <a:ext uri="{9D8B030D-6E8A-4147-A177-3AD203B41FA5}">
                      <a16:colId xmlns:a16="http://schemas.microsoft.com/office/drawing/2014/main" xmlns="" val="170355853"/>
                    </a:ext>
                  </a:extLst>
                </a:gridCol>
                <a:gridCol w="240207">
                  <a:extLst>
                    <a:ext uri="{9D8B030D-6E8A-4147-A177-3AD203B41FA5}">
                      <a16:colId xmlns:a16="http://schemas.microsoft.com/office/drawing/2014/main" xmlns="" val="3766793823"/>
                    </a:ext>
                  </a:extLst>
                </a:gridCol>
                <a:gridCol w="400345">
                  <a:extLst>
                    <a:ext uri="{9D8B030D-6E8A-4147-A177-3AD203B41FA5}">
                      <a16:colId xmlns:a16="http://schemas.microsoft.com/office/drawing/2014/main" xmlns="" val="1013401804"/>
                    </a:ext>
                  </a:extLst>
                </a:gridCol>
                <a:gridCol w="240207">
                  <a:extLst>
                    <a:ext uri="{9D8B030D-6E8A-4147-A177-3AD203B41FA5}">
                      <a16:colId xmlns:a16="http://schemas.microsoft.com/office/drawing/2014/main" xmlns="" val="4064781736"/>
                    </a:ext>
                  </a:extLst>
                </a:gridCol>
                <a:gridCol w="240207">
                  <a:extLst>
                    <a:ext uri="{9D8B030D-6E8A-4147-A177-3AD203B41FA5}">
                      <a16:colId xmlns:a16="http://schemas.microsoft.com/office/drawing/2014/main" xmlns="" val="3376393153"/>
                    </a:ext>
                  </a:extLst>
                </a:gridCol>
              </a:tblGrid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0F9B1468-0705-4546-9EF0-CFA327FB9137}"/>
              </a:ext>
            </a:extLst>
          </p:cNvPr>
          <p:cNvSpPr/>
          <p:nvPr/>
        </p:nvSpPr>
        <p:spPr>
          <a:xfrm>
            <a:off x="3009400" y="3287282"/>
            <a:ext cx="1184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Cambria" charset="0"/>
                <a:cs typeface="Cambria" charset="0"/>
              </a:rPr>
              <a:t>directories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3A5A7A05-8463-4D33-84A2-59D4FE816E7A}"/>
              </a:ext>
            </a:extLst>
          </p:cNvPr>
          <p:cNvSpPr/>
          <p:nvPr/>
        </p:nvSpPr>
        <p:spPr>
          <a:xfrm>
            <a:off x="6775554" y="5418944"/>
            <a:ext cx="5014210" cy="64137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victim does not perform access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Probe latency is short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BB3E0CC3-418E-3A49-8594-02BED3206694}"/>
              </a:ext>
            </a:extLst>
          </p:cNvPr>
          <p:cNvSpPr/>
          <p:nvPr/>
        </p:nvSpPr>
        <p:spPr>
          <a:xfrm>
            <a:off x="7733505" y="2257379"/>
            <a:ext cx="334284" cy="322145"/>
          </a:xfrm>
          <a:prstGeom prst="rect">
            <a:avLst/>
          </a:prstGeom>
          <a:solidFill>
            <a:srgbClr val="73FB7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ea typeface="Cambria" charset="0"/>
              <a:cs typeface="Cambria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CE9D0C25-878D-2244-9EA8-2B5AB95FFECC}"/>
              </a:ext>
            </a:extLst>
          </p:cNvPr>
          <p:cNvSpPr txBox="1"/>
          <p:nvPr/>
        </p:nvSpPr>
        <p:spPr>
          <a:xfrm>
            <a:off x="6424919" y="2072628"/>
            <a:ext cx="1164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ea typeface="Cambria" charset="0"/>
                <a:cs typeface="Cambria" charset="0"/>
              </a:rPr>
              <a:t>target</a:t>
            </a:r>
          </a:p>
          <a:p>
            <a:pPr algn="r"/>
            <a:r>
              <a:rPr lang="en-US" sz="1600" dirty="0">
                <a:ea typeface="Cambria" charset="0"/>
                <a:cs typeface="Cambria" charset="0"/>
              </a:rPr>
              <a:t>address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80CAFC07-2CB3-6E40-A1F6-2A671582FA80}"/>
              </a:ext>
            </a:extLst>
          </p:cNvPr>
          <p:cNvSpPr/>
          <p:nvPr/>
        </p:nvSpPr>
        <p:spPr>
          <a:xfrm>
            <a:off x="8449132" y="2257379"/>
            <a:ext cx="334284" cy="322145"/>
          </a:xfrm>
          <a:prstGeom prst="rect">
            <a:avLst/>
          </a:prstGeom>
          <a:pattFill prst="wdUpDiag">
            <a:fgClr>
              <a:srgbClr val="73FB79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ea typeface="Cambria" charset="0"/>
              <a:cs typeface="Cambria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5B1651F3-9763-9D48-ACB2-6D6E2708E05D}"/>
              </a:ext>
            </a:extLst>
          </p:cNvPr>
          <p:cNvSpPr txBox="1"/>
          <p:nvPr/>
        </p:nvSpPr>
        <p:spPr>
          <a:xfrm>
            <a:off x="7475626" y="1527642"/>
            <a:ext cx="663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cache</a:t>
            </a:r>
          </a:p>
          <a:p>
            <a:pPr algn="ctr"/>
            <a:r>
              <a:rPr lang="en-US" sz="1600" dirty="0"/>
              <a:t>line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71B67BF9-146D-B645-9665-54108C67D1F9}"/>
              </a:ext>
            </a:extLst>
          </p:cNvPr>
          <p:cNvSpPr txBox="1"/>
          <p:nvPr/>
        </p:nvSpPr>
        <p:spPr>
          <a:xfrm>
            <a:off x="8126861" y="1512208"/>
            <a:ext cx="939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directory</a:t>
            </a:r>
          </a:p>
          <a:p>
            <a:pPr algn="ctr"/>
            <a:r>
              <a:rPr lang="en-US" sz="1600" dirty="0"/>
              <a:t>entry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634202BA-1745-EF41-B4AC-2051226A6C35}"/>
              </a:ext>
            </a:extLst>
          </p:cNvPr>
          <p:cNvSpPr/>
          <p:nvPr/>
        </p:nvSpPr>
        <p:spPr>
          <a:xfrm>
            <a:off x="7742737" y="2899011"/>
            <a:ext cx="334284" cy="32214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ea typeface="Cambria" charset="0"/>
              <a:cs typeface="Cambria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19032786-DAC3-2F46-BC60-0D1683BC90D1}"/>
              </a:ext>
            </a:extLst>
          </p:cNvPr>
          <p:cNvSpPr txBox="1"/>
          <p:nvPr/>
        </p:nvSpPr>
        <p:spPr>
          <a:xfrm>
            <a:off x="6319471" y="2733816"/>
            <a:ext cx="1314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ea typeface="Cambria" charset="0"/>
                <a:cs typeface="Cambria" charset="0"/>
              </a:rPr>
              <a:t>probe</a:t>
            </a:r>
          </a:p>
          <a:p>
            <a:pPr algn="r"/>
            <a:r>
              <a:rPr lang="en-US" sz="1600" dirty="0">
                <a:ea typeface="Cambria" charset="0"/>
                <a:cs typeface="Cambria" charset="0"/>
              </a:rPr>
              <a:t>addresses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77E7E0FF-B81A-E846-B8AF-2EB6FD5F2B51}"/>
              </a:ext>
            </a:extLst>
          </p:cNvPr>
          <p:cNvSpPr/>
          <p:nvPr/>
        </p:nvSpPr>
        <p:spPr>
          <a:xfrm>
            <a:off x="8463297" y="2888207"/>
            <a:ext cx="334284" cy="343753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848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463679-1F4C-354D-AEF0-75B51E9F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Prime+Probe Attacks Targeting the Directory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56965B3-F7C2-A143-8147-E32018D8B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xmlns="" id="{306707CA-88EF-4D20-B003-0111C72498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527819" y="3582649"/>
                <a:ext cx="5664181" cy="1816165"/>
              </a:xfrm>
            </p:spPr>
            <p:txBody>
              <a:bodyPr>
                <a:normAutofit/>
              </a:bodyPr>
              <a:lstStyle/>
              <a:p>
                <a:r>
                  <a:rPr lang="en-US" sz="2000" b="1" dirty="0"/>
                  <a:t>Prime</a:t>
                </a:r>
                <a:r>
                  <a:rPr lang="en-US" sz="2000" dirty="0"/>
                  <a:t>: access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𝐸𝐷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probe lines to occupy the target set in a ED slice</a:t>
                </a:r>
              </a:p>
              <a:p>
                <a:r>
                  <a:rPr lang="en-US" sz="2000" b="1" dirty="0"/>
                  <a:t>Wait</a:t>
                </a:r>
                <a:r>
                  <a:rPr lang="en-US" sz="2000" dirty="0"/>
                  <a:t>: wait for the victim to perform an access</a:t>
                </a:r>
              </a:p>
              <a:p>
                <a:r>
                  <a:rPr lang="en-US" sz="2000" b="1" dirty="0"/>
                  <a:t>Probe</a:t>
                </a:r>
                <a:r>
                  <a:rPr lang="en-US" sz="2000" dirty="0"/>
                  <a:t>: re-access the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𝐸𝐷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probe lines and measure access latency</a:t>
                </a: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06707CA-88EF-4D20-B003-0111C72498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27819" y="3582649"/>
                <a:ext cx="5664181" cy="1816165"/>
              </a:xfrm>
              <a:blipFill>
                <a:blip r:embed="rId3"/>
                <a:stretch>
                  <a:fillRect l="-538" t="-2013" r="-1938" b="-1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9F76C079-A28D-49C1-AC7A-BFC41E174BB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37508" y="2116622"/>
          <a:ext cx="1352658" cy="50292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254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4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08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54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54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89F644C4-A9B3-4A57-93FC-06051D8B7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772376"/>
              </p:ext>
            </p:extLst>
          </p:nvPr>
        </p:nvGraphicFramePr>
        <p:xfrm>
          <a:off x="2921060" y="3713512"/>
          <a:ext cx="1361173" cy="100584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40207">
                  <a:extLst>
                    <a:ext uri="{9D8B030D-6E8A-4147-A177-3AD203B41FA5}">
                      <a16:colId xmlns:a16="http://schemas.microsoft.com/office/drawing/2014/main" xmlns="" val="170355853"/>
                    </a:ext>
                  </a:extLst>
                </a:gridCol>
                <a:gridCol w="240207">
                  <a:extLst>
                    <a:ext uri="{9D8B030D-6E8A-4147-A177-3AD203B41FA5}">
                      <a16:colId xmlns:a16="http://schemas.microsoft.com/office/drawing/2014/main" xmlns="" val="3766793823"/>
                    </a:ext>
                  </a:extLst>
                </a:gridCol>
                <a:gridCol w="400345">
                  <a:extLst>
                    <a:ext uri="{9D8B030D-6E8A-4147-A177-3AD203B41FA5}">
                      <a16:colId xmlns:a16="http://schemas.microsoft.com/office/drawing/2014/main" xmlns="" val="1013401804"/>
                    </a:ext>
                  </a:extLst>
                </a:gridCol>
                <a:gridCol w="240207">
                  <a:extLst>
                    <a:ext uri="{9D8B030D-6E8A-4147-A177-3AD203B41FA5}">
                      <a16:colId xmlns:a16="http://schemas.microsoft.com/office/drawing/2014/main" xmlns="" val="4064781736"/>
                    </a:ext>
                  </a:extLst>
                </a:gridCol>
                <a:gridCol w="240207">
                  <a:extLst>
                    <a:ext uri="{9D8B030D-6E8A-4147-A177-3AD203B41FA5}">
                      <a16:colId xmlns:a16="http://schemas.microsoft.com/office/drawing/2014/main" xmlns="" val="3376393153"/>
                    </a:ext>
                  </a:extLst>
                </a:gridCol>
              </a:tblGrid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7D7D7B-D030-4254-B71F-9F8AD3FD1CF7}"/>
              </a:ext>
            </a:extLst>
          </p:cNvPr>
          <p:cNvSpPr txBox="1"/>
          <p:nvPr/>
        </p:nvSpPr>
        <p:spPr>
          <a:xfrm>
            <a:off x="1734471" y="3860538"/>
            <a:ext cx="1159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ea typeface="Cambria" charset="0"/>
                <a:cs typeface="Cambria" charset="0"/>
              </a:rPr>
              <a:t>traditional</a:t>
            </a:r>
          </a:p>
          <a:p>
            <a:pPr algn="ctr"/>
            <a:r>
              <a:rPr lang="en-US" dirty="0">
                <a:ea typeface="Cambria" charset="0"/>
                <a:cs typeface="Cambria" charset="0"/>
              </a:rPr>
              <a:t>directory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6482677D-7281-4523-AA34-E9BE0E55E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853066"/>
              </p:ext>
            </p:extLst>
          </p:nvPr>
        </p:nvGraphicFramePr>
        <p:xfrm>
          <a:off x="4527875" y="2116622"/>
          <a:ext cx="1233803" cy="50292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06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3DAC844-6C26-4FE6-9316-6E86D4211F8F}"/>
              </a:ext>
            </a:extLst>
          </p:cNvPr>
          <p:cNvSpPr txBox="1"/>
          <p:nvPr/>
        </p:nvSpPr>
        <p:spPr>
          <a:xfrm>
            <a:off x="2200023" y="1515770"/>
            <a:ext cx="83548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ea typeface="Cambria" charset="0"/>
                <a:cs typeface="Cambria" charset="0"/>
              </a:rPr>
              <a:t>victim</a:t>
            </a:r>
            <a:endParaRPr lang="en-US" b="1" dirty="0">
              <a:ea typeface="Cambria" charset="0"/>
              <a:cs typeface="Cambria" charset="0"/>
            </a:endParaRPr>
          </a:p>
          <a:p>
            <a:pPr algn="ctr"/>
            <a:r>
              <a:rPr lang="en-US" dirty="0">
                <a:ea typeface="Cambria" charset="0"/>
                <a:cs typeface="Cambria" charset="0"/>
              </a:rPr>
              <a:t>core 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A66CE10-0385-4CDC-ADE8-E4FF0760077B}"/>
              </a:ext>
            </a:extLst>
          </p:cNvPr>
          <p:cNvSpPr txBox="1"/>
          <p:nvPr/>
        </p:nvSpPr>
        <p:spPr>
          <a:xfrm>
            <a:off x="4678482" y="1502115"/>
            <a:ext cx="105144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ea typeface="Cambria" charset="0"/>
                <a:cs typeface="Cambria" charset="0"/>
              </a:rPr>
              <a:t>attacker</a:t>
            </a:r>
            <a:endParaRPr lang="en-US" b="1" dirty="0">
              <a:ea typeface="Cambria" charset="0"/>
              <a:cs typeface="Cambria" charset="0"/>
            </a:endParaRPr>
          </a:p>
          <a:p>
            <a:pPr algn="ctr"/>
            <a:r>
              <a:rPr lang="en-US" dirty="0">
                <a:ea typeface="Cambria" charset="0"/>
                <a:cs typeface="Cambria" charset="0"/>
              </a:rPr>
              <a:t>core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0EB3381-E003-455B-A44B-DF42ED727344}"/>
              </a:ext>
            </a:extLst>
          </p:cNvPr>
          <p:cNvSpPr txBox="1"/>
          <p:nvPr/>
        </p:nvSpPr>
        <p:spPr>
          <a:xfrm>
            <a:off x="646716" y="2088827"/>
            <a:ext cx="104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a typeface="Cambria" charset="0"/>
                <a:cs typeface="Cambria" charset="0"/>
              </a:rPr>
              <a:t>L2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B7D3B60-D59A-485C-B491-33D7E6B346F0}"/>
              </a:ext>
            </a:extLst>
          </p:cNvPr>
          <p:cNvSpPr txBox="1"/>
          <p:nvPr/>
        </p:nvSpPr>
        <p:spPr>
          <a:xfrm>
            <a:off x="1813953" y="4940716"/>
            <a:ext cx="15880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ea typeface="Cambria" charset="0"/>
                <a:cs typeface="Cambria" charset="0"/>
              </a:rPr>
              <a:t>extended</a:t>
            </a:r>
          </a:p>
          <a:p>
            <a:pPr algn="ctr"/>
            <a:r>
              <a:rPr lang="en-US" dirty="0">
                <a:ea typeface="Cambria" charset="0"/>
                <a:cs typeface="Cambria" charset="0"/>
              </a:rPr>
              <a:t>Directory</a:t>
            </a:r>
          </a:p>
          <a:p>
            <a:pPr algn="ctr"/>
            <a:r>
              <a:rPr lang="en-US" dirty="0">
                <a:ea typeface="Cambria" charset="0"/>
                <a:cs typeface="Cambria" charset="0"/>
              </a:rPr>
              <a:t>(ED)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1D150E2-D853-4D7D-A154-934C11C6F694}"/>
              </a:ext>
            </a:extLst>
          </p:cNvPr>
          <p:cNvSpPr/>
          <p:nvPr/>
        </p:nvSpPr>
        <p:spPr>
          <a:xfrm>
            <a:off x="4614397" y="3305125"/>
            <a:ext cx="1264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Cambria" charset="0"/>
                <a:cs typeface="Cambria" charset="0"/>
              </a:rPr>
              <a:t>cache lines </a:t>
            </a:r>
            <a:endParaRPr lang="en-US" dirty="0"/>
          </a:p>
        </p:txBody>
      </p:sp>
      <p:sp>
        <p:nvSpPr>
          <p:cNvPr id="18" name="Rounded Rectangle 12">
            <a:extLst>
              <a:ext uri="{FF2B5EF4-FFF2-40B4-BE49-F238E27FC236}">
                <a16:creationId xmlns:a16="http://schemas.microsoft.com/office/drawing/2014/main" xmlns="" id="{04A04B7D-0009-4A13-8343-2F5D1B99DB26}"/>
              </a:ext>
            </a:extLst>
          </p:cNvPr>
          <p:cNvSpPr/>
          <p:nvPr/>
        </p:nvSpPr>
        <p:spPr>
          <a:xfrm>
            <a:off x="1690682" y="3229113"/>
            <a:ext cx="4416631" cy="2831202"/>
          </a:xfrm>
          <a:prstGeom prst="roundRect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E898467-AF2C-45E1-9F1D-5DB9D4038094}"/>
              </a:ext>
            </a:extLst>
          </p:cNvPr>
          <p:cNvSpPr txBox="1"/>
          <p:nvPr/>
        </p:nvSpPr>
        <p:spPr>
          <a:xfrm>
            <a:off x="1009391" y="4396186"/>
            <a:ext cx="6495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LLC</a:t>
            </a:r>
          </a:p>
          <a:p>
            <a:pPr algn="ctr"/>
            <a:r>
              <a:rPr lang="en-US" sz="2000" b="1" dirty="0"/>
              <a:t>slice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0B4C35E6-42C8-48CB-A9D9-69299BCA865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40833" y="4899461"/>
          <a:ext cx="1041400" cy="100584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1703558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766793823"/>
                    </a:ext>
                  </a:extLst>
                </a:gridCol>
                <a:gridCol w="416560">
                  <a:extLst>
                    <a:ext uri="{9D8B030D-6E8A-4147-A177-3AD203B41FA5}">
                      <a16:colId xmlns:a16="http://schemas.microsoft.com/office/drawing/2014/main" xmlns="" val="10134018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064781736"/>
                    </a:ext>
                  </a:extLst>
                </a:gridCol>
              </a:tblGrid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xmlns="" id="{78125A1F-CA87-4462-8A50-173AEF7CB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848598"/>
              </p:ext>
            </p:extLst>
          </p:nvPr>
        </p:nvGraphicFramePr>
        <p:xfrm>
          <a:off x="4545529" y="3713512"/>
          <a:ext cx="1361173" cy="100584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40207">
                  <a:extLst>
                    <a:ext uri="{9D8B030D-6E8A-4147-A177-3AD203B41FA5}">
                      <a16:colId xmlns:a16="http://schemas.microsoft.com/office/drawing/2014/main" xmlns="" val="170355853"/>
                    </a:ext>
                  </a:extLst>
                </a:gridCol>
                <a:gridCol w="240207">
                  <a:extLst>
                    <a:ext uri="{9D8B030D-6E8A-4147-A177-3AD203B41FA5}">
                      <a16:colId xmlns:a16="http://schemas.microsoft.com/office/drawing/2014/main" xmlns="" val="3766793823"/>
                    </a:ext>
                  </a:extLst>
                </a:gridCol>
                <a:gridCol w="400345">
                  <a:extLst>
                    <a:ext uri="{9D8B030D-6E8A-4147-A177-3AD203B41FA5}">
                      <a16:colId xmlns:a16="http://schemas.microsoft.com/office/drawing/2014/main" xmlns="" val="1013401804"/>
                    </a:ext>
                  </a:extLst>
                </a:gridCol>
                <a:gridCol w="240207">
                  <a:extLst>
                    <a:ext uri="{9D8B030D-6E8A-4147-A177-3AD203B41FA5}">
                      <a16:colId xmlns:a16="http://schemas.microsoft.com/office/drawing/2014/main" xmlns="" val="4064781736"/>
                    </a:ext>
                  </a:extLst>
                </a:gridCol>
                <a:gridCol w="240207">
                  <a:extLst>
                    <a:ext uri="{9D8B030D-6E8A-4147-A177-3AD203B41FA5}">
                      <a16:colId xmlns:a16="http://schemas.microsoft.com/office/drawing/2014/main" xmlns="" val="3376393153"/>
                    </a:ext>
                  </a:extLst>
                </a:gridCol>
              </a:tblGrid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500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0F9B1468-0705-4546-9EF0-CFA327FB9137}"/>
              </a:ext>
            </a:extLst>
          </p:cNvPr>
          <p:cNvSpPr/>
          <p:nvPr/>
        </p:nvSpPr>
        <p:spPr>
          <a:xfrm>
            <a:off x="3009400" y="3287282"/>
            <a:ext cx="1184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Cambria" charset="0"/>
                <a:cs typeface="Cambria" charset="0"/>
              </a:rPr>
              <a:t>directories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7617D29B-2630-45FE-B401-F78CCBA0D208}"/>
              </a:ext>
            </a:extLst>
          </p:cNvPr>
          <p:cNvSpPr/>
          <p:nvPr/>
        </p:nvSpPr>
        <p:spPr>
          <a:xfrm>
            <a:off x="4547739" y="3954643"/>
            <a:ext cx="228838" cy="254294"/>
          </a:xfrm>
          <a:prstGeom prst="rect">
            <a:avLst/>
          </a:prstGeom>
          <a:solidFill>
            <a:srgbClr val="73FB7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ea typeface="Cambria" charset="0"/>
              <a:cs typeface="Cambria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E8377200-69ED-4140-AF6A-FC653F94867B}"/>
              </a:ext>
            </a:extLst>
          </p:cNvPr>
          <p:cNvSpPr/>
          <p:nvPr/>
        </p:nvSpPr>
        <p:spPr>
          <a:xfrm>
            <a:off x="3234891" y="5146554"/>
            <a:ext cx="226515" cy="25226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ea typeface="Cambria" charset="0"/>
              <a:cs typeface="Cambria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F70536C1-E273-4ED4-98BA-41D1ACC544B1}"/>
              </a:ext>
            </a:extLst>
          </p:cNvPr>
          <p:cNvSpPr/>
          <p:nvPr/>
        </p:nvSpPr>
        <p:spPr>
          <a:xfrm>
            <a:off x="2921060" y="3954644"/>
            <a:ext cx="236063" cy="254294"/>
          </a:xfrm>
          <a:prstGeom prst="rect">
            <a:avLst/>
          </a:prstGeom>
          <a:pattFill prst="wdUpDiag">
            <a:fgClr>
              <a:srgbClr val="73FB79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ea typeface="Cambria" charset="0"/>
              <a:cs typeface="Cambria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FD8E0FC9-B97B-4FB0-A7BE-6E409815C402}"/>
              </a:ext>
            </a:extLst>
          </p:cNvPr>
          <p:cNvSpPr txBox="1"/>
          <p:nvPr/>
        </p:nvSpPr>
        <p:spPr>
          <a:xfrm>
            <a:off x="3708411" y="2683533"/>
            <a:ext cx="2009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a typeface="Cambria" charset="0"/>
                <a:cs typeface="Cambria" charset="0"/>
              </a:rPr>
              <a:t>① victim accesses target line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2E0387C8-BC46-41EB-8372-E9E5E6CA9A96}"/>
              </a:ext>
            </a:extLst>
          </p:cNvPr>
          <p:cNvSpPr/>
          <p:nvPr/>
        </p:nvSpPr>
        <p:spPr>
          <a:xfrm>
            <a:off x="2104103" y="2487561"/>
            <a:ext cx="2556387" cy="1597742"/>
          </a:xfrm>
          <a:custGeom>
            <a:avLst/>
            <a:gdLst>
              <a:gd name="connsiteX0" fmla="*/ 2556387 w 2556387"/>
              <a:gd name="connsiteY0" fmla="*/ 1597742 h 1597742"/>
              <a:gd name="connsiteX1" fmla="*/ 1248697 w 2556387"/>
              <a:gd name="connsiteY1" fmla="*/ 363794 h 1597742"/>
              <a:gd name="connsiteX2" fmla="*/ 0 w 2556387"/>
              <a:gd name="connsiteY2" fmla="*/ 0 h 159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6387" h="1597742">
                <a:moveTo>
                  <a:pt x="2556387" y="1597742"/>
                </a:moveTo>
                <a:cubicBezTo>
                  <a:pt x="2115574" y="1113913"/>
                  <a:pt x="1674762" y="630084"/>
                  <a:pt x="1248697" y="363794"/>
                </a:cubicBezTo>
                <a:cubicBezTo>
                  <a:pt x="822632" y="97504"/>
                  <a:pt x="411316" y="48752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xmlns="" id="{5A20807A-562D-4C47-BA2E-62B659468ED3}"/>
              </a:ext>
            </a:extLst>
          </p:cNvPr>
          <p:cNvSpPr/>
          <p:nvPr/>
        </p:nvSpPr>
        <p:spPr>
          <a:xfrm rot="14043507">
            <a:off x="2760000" y="4001354"/>
            <a:ext cx="1208413" cy="1334242"/>
          </a:xfrm>
          <a:prstGeom prst="arc">
            <a:avLst>
              <a:gd name="adj1" fmla="val 13796368"/>
              <a:gd name="adj2" fmla="val 0"/>
            </a:avLst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ea typeface="Cambria" charset="0"/>
              <a:cs typeface="Cambria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57DA6D96-DE83-4859-B801-AC6658CE73D0}"/>
              </a:ext>
            </a:extLst>
          </p:cNvPr>
          <p:cNvSpPr txBox="1"/>
          <p:nvPr/>
        </p:nvSpPr>
        <p:spPr>
          <a:xfrm>
            <a:off x="4299240" y="5402381"/>
            <a:ext cx="17719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a typeface="Cambria" charset="0"/>
                <a:cs typeface="Cambria" charset="0"/>
              </a:rPr>
              <a:t>②directory entry migration. ED conflict.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A057FCB2-9940-4829-916C-02BE9DC6A2B4}"/>
              </a:ext>
            </a:extLst>
          </p:cNvPr>
          <p:cNvSpPr/>
          <p:nvPr/>
        </p:nvSpPr>
        <p:spPr>
          <a:xfrm>
            <a:off x="4527875" y="2373409"/>
            <a:ext cx="240942" cy="24613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ea typeface="Cambria" charset="0"/>
              <a:cs typeface="Cambria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CE9E2DBB-1588-4B47-83AF-92440CE37B57}"/>
              </a:ext>
            </a:extLst>
          </p:cNvPr>
          <p:cNvSpPr/>
          <p:nvPr/>
        </p:nvSpPr>
        <p:spPr>
          <a:xfrm>
            <a:off x="6775554" y="5418944"/>
            <a:ext cx="5014210" cy="64137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Victim performs access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Probe latency is higher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F35677D0-8DBD-C34C-9A7A-7C13801A4BC1}"/>
              </a:ext>
            </a:extLst>
          </p:cNvPr>
          <p:cNvSpPr/>
          <p:nvPr/>
        </p:nvSpPr>
        <p:spPr>
          <a:xfrm>
            <a:off x="7733505" y="2257379"/>
            <a:ext cx="334284" cy="322145"/>
          </a:xfrm>
          <a:prstGeom prst="rect">
            <a:avLst/>
          </a:prstGeom>
          <a:solidFill>
            <a:srgbClr val="73FB7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ea typeface="Cambria" charset="0"/>
              <a:cs typeface="Cambria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AF6E5864-F2A5-D64F-B954-1D4D2F635661}"/>
              </a:ext>
            </a:extLst>
          </p:cNvPr>
          <p:cNvSpPr txBox="1"/>
          <p:nvPr/>
        </p:nvSpPr>
        <p:spPr>
          <a:xfrm>
            <a:off x="6424919" y="2072628"/>
            <a:ext cx="1164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ea typeface="Cambria" charset="0"/>
                <a:cs typeface="Cambria" charset="0"/>
              </a:rPr>
              <a:t>target</a:t>
            </a:r>
          </a:p>
          <a:p>
            <a:pPr algn="r"/>
            <a:r>
              <a:rPr lang="en-US" sz="1600" dirty="0">
                <a:ea typeface="Cambria" charset="0"/>
                <a:cs typeface="Cambria" charset="0"/>
              </a:rPr>
              <a:t>address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4F9C3F1B-686A-4B40-9890-AD494E28F9E7}"/>
              </a:ext>
            </a:extLst>
          </p:cNvPr>
          <p:cNvSpPr/>
          <p:nvPr/>
        </p:nvSpPr>
        <p:spPr>
          <a:xfrm>
            <a:off x="8449132" y="2257379"/>
            <a:ext cx="334284" cy="322145"/>
          </a:xfrm>
          <a:prstGeom prst="rect">
            <a:avLst/>
          </a:prstGeom>
          <a:pattFill prst="wdUpDiag">
            <a:fgClr>
              <a:srgbClr val="73FB79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ea typeface="Cambria" charset="0"/>
              <a:cs typeface="Cambria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FD0E0060-312F-5847-8B9C-55B490CFF21B}"/>
              </a:ext>
            </a:extLst>
          </p:cNvPr>
          <p:cNvSpPr txBox="1"/>
          <p:nvPr/>
        </p:nvSpPr>
        <p:spPr>
          <a:xfrm>
            <a:off x="7475626" y="1527642"/>
            <a:ext cx="663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cache</a:t>
            </a:r>
          </a:p>
          <a:p>
            <a:pPr algn="ctr"/>
            <a:r>
              <a:rPr lang="en-US" sz="1600" dirty="0"/>
              <a:t>line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23203B4B-D5FC-8948-90BC-7128625EA114}"/>
              </a:ext>
            </a:extLst>
          </p:cNvPr>
          <p:cNvSpPr txBox="1"/>
          <p:nvPr/>
        </p:nvSpPr>
        <p:spPr>
          <a:xfrm>
            <a:off x="8126861" y="1512208"/>
            <a:ext cx="939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directory</a:t>
            </a:r>
          </a:p>
          <a:p>
            <a:pPr algn="ctr"/>
            <a:r>
              <a:rPr lang="en-US" sz="1600" dirty="0"/>
              <a:t>entry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1CB0D41F-776A-BE48-8A93-4322DEA53C42}"/>
              </a:ext>
            </a:extLst>
          </p:cNvPr>
          <p:cNvSpPr/>
          <p:nvPr/>
        </p:nvSpPr>
        <p:spPr>
          <a:xfrm>
            <a:off x="7742737" y="2899011"/>
            <a:ext cx="334284" cy="32214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ea typeface="Cambria" charset="0"/>
              <a:cs typeface="Cambria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821229D2-4360-5948-BAA9-1F04E794DA8E}"/>
              </a:ext>
            </a:extLst>
          </p:cNvPr>
          <p:cNvSpPr txBox="1"/>
          <p:nvPr/>
        </p:nvSpPr>
        <p:spPr>
          <a:xfrm>
            <a:off x="6319471" y="2733816"/>
            <a:ext cx="1314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ea typeface="Cambria" charset="0"/>
                <a:cs typeface="Cambria" charset="0"/>
              </a:rPr>
              <a:t>probe</a:t>
            </a:r>
          </a:p>
          <a:p>
            <a:pPr algn="r"/>
            <a:r>
              <a:rPr lang="en-US" sz="1600" dirty="0">
                <a:ea typeface="Cambria" charset="0"/>
                <a:cs typeface="Cambria" charset="0"/>
              </a:rPr>
              <a:t>addresses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E07D4BCD-7B38-5043-AAA2-49AC279E9829}"/>
              </a:ext>
            </a:extLst>
          </p:cNvPr>
          <p:cNvSpPr/>
          <p:nvPr/>
        </p:nvSpPr>
        <p:spPr>
          <a:xfrm>
            <a:off x="8463297" y="2888207"/>
            <a:ext cx="334284" cy="343753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450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0.00116 L -0.11354 -0.18195 L -0.2138 -0.2338 " pathEditMode="relative" rAng="0" ptsTypes="AAA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64" y="-1175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4 0.00278 L -0.03464 0.04097 L -0.03164 0.1338 L 0.02435 0.1743 " pathEditMode="relative" rAng="0" ptsTypes="AAAA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" y="856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-0.00116 L -0.02539 -0.17222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2" y="-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-0.00232 L 0.00169 0.2317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1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7" grpId="0" animBg="1"/>
      <p:bldP spid="36" grpId="0" animBg="1"/>
      <p:bldP spid="38" grpId="0"/>
      <p:bldP spid="23" grpId="0" animBg="1"/>
      <p:bldP spid="39" grpId="0" animBg="1"/>
      <p:bldP spid="40" grpId="0"/>
      <p:bldP spid="41" grpId="0" animBg="1"/>
      <p:bldP spid="4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.1|0.1|0.1|0.1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8|0.9|0.3|0.3|0.3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1|0.1|0.4|0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5_ISCA_ligh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v5_ISCA_light</Template>
  <TotalTime>5182</TotalTime>
  <Words>1014</Words>
  <Application>Microsoft Macintosh PowerPoint</Application>
  <PresentationFormat>Custom</PresentationFormat>
  <Paragraphs>311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v5_ISCA_light</vt:lpstr>
      <vt:lpstr>Cross-Core Prime+Probe Attacks  on Non-inclusive Caches </vt:lpstr>
      <vt:lpstr>Modern Cache Hierarchies</vt:lpstr>
      <vt:lpstr>Challenges of Prime+Probe Attacks</vt:lpstr>
      <vt:lpstr>Challenges of Prime+Probe Attacks</vt:lpstr>
      <vt:lpstr>Contributions</vt:lpstr>
      <vt:lpstr>The Inclusive Directory Structure</vt:lpstr>
      <vt:lpstr>Creating Inclusion Victims via ED Conflicts</vt:lpstr>
      <vt:lpstr>Prime+Probe Attacks Targeting the Directory</vt:lpstr>
      <vt:lpstr>Prime+Probe Attacks Targeting the Directory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Cross-Core Prime+Probe Attacks On Non-inclusive Caches</dc:title>
  <dc:creator>Mengjia Yan</dc:creator>
  <cp:lastModifiedBy>Josep Torrellas</cp:lastModifiedBy>
  <cp:revision>275</cp:revision>
  <dcterms:created xsi:type="dcterms:W3CDTF">2018-05-01T16:40:48Z</dcterms:created>
  <dcterms:modified xsi:type="dcterms:W3CDTF">2018-06-20T02:05:20Z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558183-044c-4105-8d9c-cea02a2a3d86_Enabled">
    <vt:lpwstr>True</vt:lpwstr>
  </property>
  <property fmtid="{D5CDD505-2E9C-101B-9397-08002B2CF9AE}" pid="3" name="MSIP_Label_6b558183-044c-4105-8d9c-cea02a2a3d86_SiteId">
    <vt:lpwstr>43083d15-7273-40c1-b7db-39efd9ccc17a</vt:lpwstr>
  </property>
  <property fmtid="{D5CDD505-2E9C-101B-9397-08002B2CF9AE}" pid="4" name="MSIP_Label_6b558183-044c-4105-8d9c-cea02a2a3d86_Ref">
    <vt:lpwstr>https://api.informationprotection.azure.com/api/43083d15-7273-40c1-b7db-39efd9ccc17a</vt:lpwstr>
  </property>
  <property fmtid="{D5CDD505-2E9C-101B-9397-08002B2CF9AE}" pid="5" name="MSIP_Label_6b558183-044c-4105-8d9c-cea02a2a3d86_Owner">
    <vt:lpwstr>mengjiay@nvidia.com</vt:lpwstr>
  </property>
  <property fmtid="{D5CDD505-2E9C-101B-9397-08002B2CF9AE}" pid="6" name="MSIP_Label_6b558183-044c-4105-8d9c-cea02a2a3d86_SetDate">
    <vt:lpwstr>2018-05-25T10:04:42.9500847-04:00</vt:lpwstr>
  </property>
  <property fmtid="{D5CDD505-2E9C-101B-9397-08002B2CF9AE}" pid="7" name="MSIP_Label_6b558183-044c-4105-8d9c-cea02a2a3d86_Name">
    <vt:lpwstr>Unrestricted</vt:lpwstr>
  </property>
  <property fmtid="{D5CDD505-2E9C-101B-9397-08002B2CF9AE}" pid="8" name="MSIP_Label_6b558183-044c-4105-8d9c-cea02a2a3d86_Application">
    <vt:lpwstr>Microsoft Azure Information Protection</vt:lpwstr>
  </property>
  <property fmtid="{D5CDD505-2E9C-101B-9397-08002B2CF9AE}" pid="9" name="MSIP_Label_6b558183-044c-4105-8d9c-cea02a2a3d86_Extended_MSFT_Method">
    <vt:lpwstr>Automatic</vt:lpwstr>
  </property>
  <property fmtid="{D5CDD505-2E9C-101B-9397-08002B2CF9AE}" pid="10" name="Sensitivity">
    <vt:lpwstr>Unrestricted</vt:lpwstr>
  </property>
</Properties>
</file>